
<file path=[Content_Types].xml><?xml version="1.0" encoding="utf-8"?>
<Types xmlns="http://schemas.openxmlformats.org/package/2006/content-types">
  <Default Extension="jpe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24"/>
  </p:notesMasterIdLst>
  <p:sldIdLst>
    <p:sldId id="257" r:id="rId2"/>
    <p:sldId id="258" r:id="rId3"/>
    <p:sldId id="394" r:id="rId4"/>
    <p:sldId id="395" r:id="rId5"/>
    <p:sldId id="406" r:id="rId6"/>
    <p:sldId id="412" r:id="rId7"/>
    <p:sldId id="411" r:id="rId8"/>
    <p:sldId id="384" r:id="rId9"/>
    <p:sldId id="386" r:id="rId10"/>
    <p:sldId id="387" r:id="rId11"/>
    <p:sldId id="398" r:id="rId12"/>
    <p:sldId id="410" r:id="rId13"/>
    <p:sldId id="407" r:id="rId14"/>
    <p:sldId id="408" r:id="rId15"/>
    <p:sldId id="385" r:id="rId16"/>
    <p:sldId id="388" r:id="rId17"/>
    <p:sldId id="399" r:id="rId18"/>
    <p:sldId id="401" r:id="rId19"/>
    <p:sldId id="402" r:id="rId20"/>
    <p:sldId id="404" r:id="rId21"/>
    <p:sldId id="405" r:id="rId22"/>
    <p:sldId id="382" r:id="rId23"/>
  </p:sldIdLst>
  <p:sldSz cx="12192000"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7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71A7"/>
    <a:srgbClr val="3571A7"/>
    <a:srgbClr val="C2D8EC"/>
    <a:srgbClr val="04A07C"/>
    <a:srgbClr val="08A37F"/>
    <a:srgbClr val="5B9BD5"/>
    <a:srgbClr val="81B466"/>
    <a:srgbClr val="D6E8D5"/>
    <a:srgbClr val="FFFBF8"/>
    <a:srgbClr val="7CAB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9"/>
    <p:restoredTop sz="95083" autoAdjust="0"/>
  </p:normalViewPr>
  <p:slideViewPr>
    <p:cSldViewPr showGuides="1">
      <p:cViewPr varScale="1">
        <p:scale>
          <a:sx n="107" d="100"/>
          <a:sy n="107" d="100"/>
        </p:scale>
        <p:origin x="192" y="200"/>
      </p:cViewPr>
      <p:guideLst>
        <p:guide orient="horz" pos="2164"/>
        <p:guide pos="379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Good afternoon ladies and gentlemen. It's a pleasure to be here with you today. My talk today will deal primarily with Adaptive Long-Short Pattern Transformer for Stock Investment Selection.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55235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71619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34203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3195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1638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9543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52667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92926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6738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921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First of all, I'll be presenting the background of Stock Investment Selection. Then, I'll introduce our methods and experiments. Finally, I'll make a conclusion of the work.</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15299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56320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That concludes my talk for today. Thank you!</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6052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5721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47684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71588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the early research on the Stock Investment Selection, the traditional machine learning methods use machine learning algorithms based on manual indicators. As a result, The hypothetical stochastic process may become stranded in catching non-stationary oscillations. In recent years, deep neural networks have shown encouraging prospects in characterizing stock dynamics, especially the RNNs are the dominant choice. However, they are ineffective to learn the dependencies of long-range discontinuous temporal states. As an alternative, the well-known Transformer can perform information exchange between input tokens to fix the deficiencies of RNN.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03476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201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81817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6533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96957047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852243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88964195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accent1"/>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08"/>
            <a:ext cx="12192000" cy="6851384"/>
          </a:xfrm>
          <a:prstGeom prst="rect">
            <a:avLst/>
          </a:prstGeom>
        </p:spPr>
      </p:pic>
      <p:pic>
        <p:nvPicPr>
          <p:cNvPr id="13" name="图片 12"/>
          <p:cNvPicPr>
            <a:picLocks noChangeAspect="1"/>
          </p:cNvPicPr>
          <p:nvPr userDrawn="1"/>
        </p:nvPicPr>
        <p:blipFill rotWithShape="1">
          <a:blip r:embed="rId3">
            <a:extLst>
              <a:ext uri="{28A0092B-C50C-407E-A947-70E740481C1C}">
                <a14:useLocalDpi xmlns:a14="http://schemas.microsoft.com/office/drawing/2010/main" val="0"/>
              </a:ext>
            </a:extLst>
          </a:blip>
          <a:srcRect l="3199" r="3045"/>
          <a:stretch>
            <a:fillRect/>
          </a:stretch>
        </p:blipFill>
        <p:spPr>
          <a:xfrm>
            <a:off x="-8029" y="788631"/>
            <a:ext cx="12208060" cy="4356576"/>
          </a:xfrm>
          <a:prstGeom prst="rect">
            <a:avLst/>
          </a:prstGeom>
        </p:spPr>
      </p:pic>
      <p:pic>
        <p:nvPicPr>
          <p:cNvPr id="529" name="图片 528" descr="C:\Users\69453\Desktop\曲维光ppt\nnu-logo.pngnnu-logo"/>
          <p:cNvPicPr>
            <a:picLocks noChangeAspect="1"/>
          </p:cNvPicPr>
          <p:nvPr userDrawn="1"/>
        </p:nvPicPr>
        <p:blipFill>
          <a:blip r:embed="rId4"/>
          <a:srcRect/>
          <a:stretch>
            <a:fillRect/>
          </a:stretch>
        </p:blipFill>
        <p:spPr>
          <a:xfrm>
            <a:off x="162879" y="110151"/>
            <a:ext cx="2941831" cy="549853"/>
          </a:xfrm>
          <a:prstGeom prst="rect">
            <a:avLst/>
          </a:prstGeom>
        </p:spPr>
      </p:pic>
      <p:pic>
        <p:nvPicPr>
          <p:cNvPr id="547" name="图片 546"/>
          <p:cNvPicPr>
            <a:picLocks noChangeAspect="1"/>
          </p:cNvPicPr>
          <p:nvPr userDrawn="1"/>
        </p:nvPicPr>
        <p:blipFill rotWithShape="1">
          <a:blip r:embed="rId5" cstate="print">
            <a:extLst>
              <a:ext uri="{28A0092B-C50C-407E-A947-70E740481C1C}">
                <a14:useLocalDpi xmlns:a14="http://schemas.microsoft.com/office/drawing/2010/main" val="0"/>
              </a:ext>
            </a:extLst>
          </a:blip>
          <a:srcRect l="19838"/>
          <a:stretch>
            <a:fillRect/>
          </a:stretch>
        </p:blipFill>
        <p:spPr>
          <a:xfrm>
            <a:off x="10225453" y="-782"/>
            <a:ext cx="2150691" cy="978158"/>
          </a:xfrm>
          <a:prstGeom prst="rect">
            <a:avLst/>
          </a:prstGeom>
        </p:spPr>
      </p:pic>
      <p:pic>
        <p:nvPicPr>
          <p:cNvPr id="6" name="图片 5"/>
          <p:cNvPicPr>
            <a:picLocks noChangeAspect="1"/>
          </p:cNvPicPr>
          <p:nvPr userDrawn="1"/>
        </p:nvPicPr>
        <p:blipFill rotWithShape="1">
          <a:blip r:embed="rId6" cstate="print">
            <a:extLst>
              <a:ext uri="{28A0092B-C50C-407E-A947-70E740481C1C}">
                <a14:useLocalDpi xmlns:a14="http://schemas.microsoft.com/office/drawing/2010/main" val="0"/>
              </a:ext>
            </a:extLst>
          </a:blip>
          <a:srcRect l="8615" t="26233" r="65447" b="48180"/>
          <a:stretch>
            <a:fillRect/>
          </a:stretch>
        </p:blipFill>
        <p:spPr>
          <a:xfrm>
            <a:off x="9258301" y="154581"/>
            <a:ext cx="1035475" cy="496631"/>
          </a:xfrm>
          <a:prstGeom prst="rect">
            <a:avLst/>
          </a:prstGeom>
        </p:spPr>
      </p:pic>
    </p:spTree>
    <p:extLst>
      <p:ext uri="{BB962C8B-B14F-4D97-AF65-F5344CB8AC3E}">
        <p14:creationId xmlns:p14="http://schemas.microsoft.com/office/powerpoint/2010/main" val="34146949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573391"/>
          </a:xfrm>
          <a:prstGeom prst="rect">
            <a:avLst/>
          </a:prstGeom>
        </p:spPr>
      </p:pic>
      <p:sp>
        <p:nvSpPr>
          <p:cNvPr id="4" name="日期占位符 3"/>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CDC645-7EA7-47E1-A5EF-FC8A9186EF34}" type="slidenum">
              <a:rPr lang="zh-CN" altLang="en-US" smtClean="0"/>
              <a:t>‹#›</a:t>
            </a:fld>
            <a:endParaRPr lang="zh-CN" altLang="en-US"/>
          </a:p>
        </p:txBody>
      </p:sp>
      <p:sp>
        <p:nvSpPr>
          <p:cNvPr id="13" name="KSO_Shape"/>
          <p:cNvSpPr>
            <a:spLocks noChangeArrowheads="1"/>
          </p:cNvSpPr>
          <p:nvPr userDrawn="1"/>
        </p:nvSpPr>
        <p:spPr bwMode="auto">
          <a:xfrm flipH="1">
            <a:off x="-1536180" y="2515819"/>
            <a:ext cx="3976951" cy="2714947"/>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4000"/>
            </a:schemeClr>
          </a:solidFill>
          <a:ln>
            <a:noFill/>
          </a:ln>
        </p:spPr>
        <p:txBody>
          <a:bodyPr anchor="ctr" anchorCtr="1"/>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endParaRPr lang="zh-CN" altLang="en-US" sz="2400"/>
          </a:p>
        </p:txBody>
      </p:sp>
      <p:pic>
        <p:nvPicPr>
          <p:cNvPr id="14" name="图片 13" descr="C:\Users\69453\Desktop\曲维光ppt\nnu-logo.pngnnu-logo"/>
          <p:cNvPicPr>
            <a:picLocks noChangeAspect="1"/>
          </p:cNvPicPr>
          <p:nvPr userDrawn="1"/>
        </p:nvPicPr>
        <p:blipFill>
          <a:blip r:embed="rId3"/>
          <a:srcRect/>
          <a:stretch>
            <a:fillRect/>
          </a:stretch>
        </p:blipFill>
        <p:spPr>
          <a:xfrm>
            <a:off x="40343" y="17937"/>
            <a:ext cx="2971797" cy="555455"/>
          </a:xfrm>
          <a:prstGeom prst="rect">
            <a:avLst/>
          </a:prstGeom>
        </p:spPr>
      </p:pic>
      <p:pic>
        <p:nvPicPr>
          <p:cNvPr id="15" name="图片 14"/>
          <p:cNvPicPr>
            <a:picLocks noChangeAspect="1"/>
          </p:cNvPicPr>
          <p:nvPr userDrawn="1"/>
        </p:nvPicPr>
        <p:blipFill rotWithShape="1">
          <a:blip r:embed="rId4" cstate="print">
            <a:extLst>
              <a:ext uri="{28A0092B-C50C-407E-A947-70E740481C1C}">
                <a14:useLocalDpi xmlns:a14="http://schemas.microsoft.com/office/drawing/2010/main" val="0"/>
              </a:ext>
            </a:extLst>
          </a:blip>
          <a:srcRect l="19961" r="-1"/>
          <a:stretch>
            <a:fillRect/>
          </a:stretch>
        </p:blipFill>
        <p:spPr>
          <a:xfrm>
            <a:off x="10517659" y="-98785"/>
            <a:ext cx="1941227" cy="884238"/>
          </a:xfrm>
          <a:prstGeom prst="rect">
            <a:avLst/>
          </a:prstGeom>
        </p:spPr>
      </p:pic>
      <p:pic>
        <p:nvPicPr>
          <p:cNvPr id="16" name="图片 15"/>
          <p:cNvPicPr>
            <a:picLocks noChangeAspect="1"/>
          </p:cNvPicPr>
          <p:nvPr userDrawn="1"/>
        </p:nvPicPr>
        <p:blipFill rotWithShape="1">
          <a:blip r:embed="rId5" cstate="print">
            <a:extLst>
              <a:ext uri="{28A0092B-C50C-407E-A947-70E740481C1C}">
                <a14:useLocalDpi xmlns:a14="http://schemas.microsoft.com/office/drawing/2010/main" val="0"/>
              </a:ext>
            </a:extLst>
          </a:blip>
          <a:srcRect l="8615" t="26233" r="65447" b="48180"/>
          <a:stretch>
            <a:fillRect/>
          </a:stretch>
        </p:blipFill>
        <p:spPr>
          <a:xfrm>
            <a:off x="9609259" y="52482"/>
            <a:ext cx="929296" cy="445706"/>
          </a:xfrm>
          <a:prstGeom prst="rect">
            <a:avLst/>
          </a:prstGeom>
        </p:spPr>
      </p:pic>
    </p:spTree>
    <p:extLst>
      <p:ext uri="{BB962C8B-B14F-4D97-AF65-F5344CB8AC3E}">
        <p14:creationId xmlns:p14="http://schemas.microsoft.com/office/powerpoint/2010/main" val="18562907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
        <p:nvSpPr>
          <p:cNvPr id="7" name="矩形 6">
            <a:extLst>
              <a:ext uri="{FF2B5EF4-FFF2-40B4-BE49-F238E27FC236}">
                <a16:creationId xmlns:a16="http://schemas.microsoft.com/office/drawing/2014/main" id="{8A1CBBFC-657E-2A87-BA24-6186A8DE5380}"/>
              </a:ext>
            </a:extLst>
          </p:cNvPr>
          <p:cNvSpPr/>
          <p:nvPr userDrawn="1"/>
        </p:nvSpPr>
        <p:spPr>
          <a:xfrm>
            <a:off x="2" y="0"/>
            <a:ext cx="4114801" cy="6858000"/>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2400"/>
          </a:p>
        </p:txBody>
      </p:sp>
      <p:pic>
        <p:nvPicPr>
          <p:cNvPr id="8" name="图片 7">
            <a:extLst>
              <a:ext uri="{FF2B5EF4-FFF2-40B4-BE49-F238E27FC236}">
                <a16:creationId xmlns:a16="http://schemas.microsoft.com/office/drawing/2014/main" id="{A223AC49-6396-93DC-271D-0A75F26893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976952" cy="6858000"/>
          </a:xfrm>
          <a:prstGeom prst="rect">
            <a:avLst/>
          </a:prstGeom>
        </p:spPr>
      </p:pic>
      <p:pic>
        <p:nvPicPr>
          <p:cNvPr id="9" name="图片 8" descr="C:\Users\69453\Desktop\曲维光ppt\nnu-logo.pngnnu-logo">
            <a:extLst>
              <a:ext uri="{FF2B5EF4-FFF2-40B4-BE49-F238E27FC236}">
                <a16:creationId xmlns:a16="http://schemas.microsoft.com/office/drawing/2014/main" id="{7CB88E9C-7BEE-E015-62AD-BFA5F80644F4}"/>
              </a:ext>
            </a:extLst>
          </p:cNvPr>
          <p:cNvPicPr>
            <a:picLocks noChangeAspect="1"/>
          </p:cNvPicPr>
          <p:nvPr userDrawn="1"/>
        </p:nvPicPr>
        <p:blipFill>
          <a:blip r:embed="rId3"/>
          <a:srcRect/>
          <a:stretch>
            <a:fillRect/>
          </a:stretch>
        </p:blipFill>
        <p:spPr>
          <a:xfrm>
            <a:off x="158116" y="126319"/>
            <a:ext cx="3499485" cy="654084"/>
          </a:xfrm>
          <a:prstGeom prst="rect">
            <a:avLst/>
          </a:prstGeom>
        </p:spPr>
      </p:pic>
      <p:sp>
        <p:nvSpPr>
          <p:cNvPr id="10" name="KSO_Shape">
            <a:extLst>
              <a:ext uri="{FF2B5EF4-FFF2-40B4-BE49-F238E27FC236}">
                <a16:creationId xmlns:a16="http://schemas.microsoft.com/office/drawing/2014/main" id="{C988A621-01CA-F73D-7C0D-EB5962834196}"/>
              </a:ext>
            </a:extLst>
          </p:cNvPr>
          <p:cNvSpPr>
            <a:spLocks noChangeArrowheads="1"/>
          </p:cNvSpPr>
          <p:nvPr userDrawn="1"/>
        </p:nvSpPr>
        <p:spPr bwMode="auto">
          <a:xfrm flipH="1">
            <a:off x="-1536180" y="2515819"/>
            <a:ext cx="3976951" cy="2714947"/>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4000"/>
            </a:schemeClr>
          </a:solidFill>
          <a:ln>
            <a:noFill/>
          </a:ln>
        </p:spPr>
        <p:txBody>
          <a:bodyPr anchor="ctr" anchorCtr="1"/>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endParaRPr lang="zh-CN" altLang="en-US" sz="2400"/>
          </a:p>
        </p:txBody>
      </p:sp>
    </p:spTree>
    <p:extLst>
      <p:ext uri="{BB962C8B-B14F-4D97-AF65-F5344CB8AC3E}">
        <p14:creationId xmlns:p14="http://schemas.microsoft.com/office/powerpoint/2010/main" val="383135302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149723550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97279709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19355105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159093282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pic>
        <p:nvPicPr>
          <p:cNvPr id="5" name="图片 4">
            <a:extLst>
              <a:ext uri="{FF2B5EF4-FFF2-40B4-BE49-F238E27FC236}">
                <a16:creationId xmlns:a16="http://schemas.microsoft.com/office/drawing/2014/main" id="{0177D0C1-955E-FF13-4773-BB8C28FC1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
            <a:ext cx="12192000" cy="6858782"/>
          </a:xfrm>
          <a:prstGeom prst="rect">
            <a:avLst/>
          </a:prstGeom>
        </p:spPr>
      </p:pic>
      <p:pic>
        <p:nvPicPr>
          <p:cNvPr id="6" name="图片 5">
            <a:extLst>
              <a:ext uri="{FF2B5EF4-FFF2-40B4-BE49-F238E27FC236}">
                <a16:creationId xmlns:a16="http://schemas.microsoft.com/office/drawing/2014/main" id="{41FFE315-A23C-16CB-7865-BD62A98C119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9838"/>
          <a:stretch>
            <a:fillRect/>
          </a:stretch>
        </p:blipFill>
        <p:spPr>
          <a:xfrm>
            <a:off x="10225453" y="-782"/>
            <a:ext cx="2150691" cy="978158"/>
          </a:xfrm>
          <a:prstGeom prst="rect">
            <a:avLst/>
          </a:prstGeom>
        </p:spPr>
      </p:pic>
      <p:pic>
        <p:nvPicPr>
          <p:cNvPr id="7" name="图片 6">
            <a:extLst>
              <a:ext uri="{FF2B5EF4-FFF2-40B4-BE49-F238E27FC236}">
                <a16:creationId xmlns:a16="http://schemas.microsoft.com/office/drawing/2014/main" id="{6AE24822-B2F5-8615-5EC8-F2E85061613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199" r="3045"/>
          <a:stretch>
            <a:fillRect/>
          </a:stretch>
        </p:blipFill>
        <p:spPr>
          <a:xfrm>
            <a:off x="-8029" y="1266303"/>
            <a:ext cx="12208060" cy="4497589"/>
          </a:xfrm>
          <a:prstGeom prst="rect">
            <a:avLst/>
          </a:prstGeom>
        </p:spPr>
      </p:pic>
      <p:pic>
        <p:nvPicPr>
          <p:cNvPr id="8" name="图片 7">
            <a:extLst>
              <a:ext uri="{FF2B5EF4-FFF2-40B4-BE49-F238E27FC236}">
                <a16:creationId xmlns:a16="http://schemas.microsoft.com/office/drawing/2014/main" id="{DB117D42-3B21-38B3-E253-965F83FAB278}"/>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615" t="26233" r="65447" b="48180"/>
          <a:stretch>
            <a:fillRect/>
          </a:stretch>
        </p:blipFill>
        <p:spPr>
          <a:xfrm>
            <a:off x="9258301" y="154581"/>
            <a:ext cx="1035475" cy="496631"/>
          </a:xfrm>
          <a:prstGeom prst="rect">
            <a:avLst/>
          </a:prstGeom>
        </p:spPr>
      </p:pic>
      <p:pic>
        <p:nvPicPr>
          <p:cNvPr id="9" name="图片 8" descr="C:\Users\69453\Desktop\曲维光ppt\nnu-logo.pngnnu-logo">
            <a:extLst>
              <a:ext uri="{FF2B5EF4-FFF2-40B4-BE49-F238E27FC236}">
                <a16:creationId xmlns:a16="http://schemas.microsoft.com/office/drawing/2014/main" id="{F408599B-3FC5-0374-DF09-F9D35CAD6179}"/>
              </a:ext>
            </a:extLst>
          </p:cNvPr>
          <p:cNvPicPr>
            <a:picLocks noChangeAspect="1"/>
          </p:cNvPicPr>
          <p:nvPr userDrawn="1"/>
        </p:nvPicPr>
        <p:blipFill>
          <a:blip r:embed="rId6"/>
          <a:srcRect/>
          <a:stretch>
            <a:fillRect/>
          </a:stretch>
        </p:blipFill>
        <p:spPr>
          <a:xfrm>
            <a:off x="76203" y="44831"/>
            <a:ext cx="3505199" cy="655152"/>
          </a:xfrm>
          <a:prstGeom prst="rect">
            <a:avLst/>
          </a:prstGeom>
        </p:spPr>
      </p:pic>
    </p:spTree>
    <p:extLst>
      <p:ext uri="{BB962C8B-B14F-4D97-AF65-F5344CB8AC3E}">
        <p14:creationId xmlns:p14="http://schemas.microsoft.com/office/powerpoint/2010/main" val="197412263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212676245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311986-EB4B-4D5F-8EFA-31117241E5E6}" type="datetimeFigureOut">
              <a:rPr lang="zh-CN" altLang="en-US" smtClean="0"/>
              <a:t>2024/5/10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44370386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11986-EB4B-4D5F-8EFA-31117241E5E6}" type="datetimeFigureOut">
              <a:rPr lang="zh-CN" altLang="en-US" smtClean="0"/>
              <a:t>2024/5/10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2586574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95400" y="3501008"/>
            <a:ext cx="10873208" cy="813817"/>
          </a:xfrm>
        </p:spPr>
        <p:txBody>
          <a:bodyPr>
            <a:noAutofit/>
          </a:bodyPr>
          <a:lstStyle/>
          <a:p>
            <a:pPr algn="ctr"/>
            <a:r>
              <a:rPr lang="zh-CN" altLang="zh-CN" sz="3200" b="1" kern="100" dirty="0">
                <a:solidFill>
                  <a:schemeClr val="bg1"/>
                </a:solidFill>
                <a:effectLst/>
                <a:latin typeface="SimHei" panose="02010609060101010101" pitchFamily="49" charset="-122"/>
                <a:ea typeface="SimHei" panose="02010609060101010101" pitchFamily="49" charset="-122"/>
                <a:cs typeface="Times New Roman" panose="02020603050405020304" pitchFamily="18" charset="0"/>
              </a:rPr>
              <a:t>融合知识图谱的科学教育大模型推理方法研究与实现</a:t>
            </a:r>
            <a:r>
              <a:rPr lang="zh-CN" altLang="zh-CN" sz="2000" b="1" dirty="0">
                <a:solidFill>
                  <a:schemeClr val="bg1"/>
                </a:solidFill>
                <a:effectLst/>
                <a:latin typeface="SimHei" panose="02010609060101010101" pitchFamily="49" charset="-122"/>
                <a:ea typeface="SimHei" panose="02010609060101010101" pitchFamily="49" charset="-122"/>
              </a:rPr>
              <a:t> </a:t>
            </a:r>
            <a:endParaRPr lang="zh-CN" altLang="en-US" sz="4800" b="1" dirty="0">
              <a:solidFill>
                <a:schemeClr val="bg1"/>
              </a:solidFill>
              <a:latin typeface="SimHei" panose="02010609060101010101" pitchFamily="49" charset="-122"/>
              <a:ea typeface="SimHei" panose="02010609060101010101" pitchFamily="49" charset="-122"/>
              <a:cs typeface="Arial" panose="020B0604020202020204" pitchFamily="34" charset="0"/>
            </a:endParaRPr>
          </a:p>
        </p:txBody>
      </p:sp>
      <p:sp>
        <p:nvSpPr>
          <p:cNvPr id="4" name="TextBox 138"/>
          <p:cNvSpPr txBox="1"/>
          <p:nvPr>
            <p:custDataLst>
              <p:tags r:id="rId1"/>
            </p:custDataLst>
          </p:nvPr>
        </p:nvSpPr>
        <p:spPr>
          <a:xfrm>
            <a:off x="3328408" y="4653137"/>
            <a:ext cx="5534709" cy="1177239"/>
          </a:xfrm>
          <a:prstGeom prst="rect">
            <a:avLst/>
          </a:prstGeom>
          <a:noFill/>
        </p:spPr>
        <p:txBody>
          <a:bodyPr wrap="square" lIns="68576" tIns="34287" rIns="68576" bIns="34287" rtlCol="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lgn="ctr"/>
            <a:r>
              <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rPr>
              <a:t>汇报人：陈昱衡</a:t>
            </a:r>
            <a:endPar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a:p>
            <a:pPr algn="ctr"/>
            <a:r>
              <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rPr>
              <a:t>指导教师：周俊生老师</a:t>
            </a:r>
            <a:endPar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a:p>
            <a:pPr algn="ctr"/>
            <a:endPar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a:p>
            <a:pPr algn="ctr"/>
            <a:r>
              <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rPr>
              <a:t>2024.5.11</a:t>
            </a:r>
            <a:endPar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2CBA0D30-94B5-20EE-81D2-2D616C47E43A}"/>
              </a:ext>
            </a:extLst>
          </p:cNvPr>
          <p:cNvSpPr/>
          <p:nvPr/>
        </p:nvSpPr>
        <p:spPr>
          <a:xfrm>
            <a:off x="9163068" y="44624"/>
            <a:ext cx="2952328" cy="692696"/>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1324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10</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优化原始检索增强生成框架</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graphicFrame>
        <p:nvGraphicFramePr>
          <p:cNvPr id="5" name="表格 4">
            <a:extLst>
              <a:ext uri="{FF2B5EF4-FFF2-40B4-BE49-F238E27FC236}">
                <a16:creationId xmlns:a16="http://schemas.microsoft.com/office/drawing/2014/main" id="{93C6E835-F586-4040-88DF-13865B98873F}"/>
              </a:ext>
            </a:extLst>
          </p:cNvPr>
          <p:cNvGraphicFramePr>
            <a:graphicFrameLocks noGrp="1"/>
          </p:cNvGraphicFramePr>
          <p:nvPr>
            <p:extLst>
              <p:ext uri="{D42A27DB-BD31-4B8C-83A1-F6EECF244321}">
                <p14:modId xmlns:p14="http://schemas.microsoft.com/office/powerpoint/2010/main" val="862468336"/>
              </p:ext>
            </p:extLst>
          </p:nvPr>
        </p:nvGraphicFramePr>
        <p:xfrm>
          <a:off x="1055440" y="2636912"/>
          <a:ext cx="10081120" cy="2272434"/>
        </p:xfrm>
        <a:graphic>
          <a:graphicData uri="http://schemas.openxmlformats.org/drawingml/2006/table">
            <a:tbl>
              <a:tblPr firstRow="1" firstCol="1" bandRow="1">
                <a:tableStyleId>{69CF1AB2-1976-4502-BF36-3FF5EA218861}</a:tableStyleId>
              </a:tblPr>
              <a:tblGrid>
                <a:gridCol w="6047459">
                  <a:extLst>
                    <a:ext uri="{9D8B030D-6E8A-4147-A177-3AD203B41FA5}">
                      <a16:colId xmlns:a16="http://schemas.microsoft.com/office/drawing/2014/main" val="391468810"/>
                    </a:ext>
                  </a:extLst>
                </a:gridCol>
                <a:gridCol w="4033661">
                  <a:extLst>
                    <a:ext uri="{9D8B030D-6E8A-4147-A177-3AD203B41FA5}">
                      <a16:colId xmlns:a16="http://schemas.microsoft.com/office/drawing/2014/main" val="1395910010"/>
                    </a:ext>
                  </a:extLst>
                </a:gridCol>
              </a:tblGrid>
              <a:tr h="506467">
                <a:tc>
                  <a:txBody>
                    <a:bodyPr/>
                    <a:lstStyle/>
                    <a:p>
                      <a:pPr algn="l">
                        <a:lnSpc>
                          <a:spcPts val="2000"/>
                        </a:lnSpc>
                      </a:pPr>
                      <a:r>
                        <a:rPr lang="zh-CN" sz="1800" b="1" kern="100" dirty="0">
                          <a:effectLst/>
                        </a:rPr>
                        <a:t>输入</a:t>
                      </a:r>
                      <a:endParaRPr lang="zh-CN" sz="1800" b="1" dirty="0">
                        <a:effectLst/>
                        <a:latin typeface="+mn-ea"/>
                        <a:ea typeface="+mn-ea"/>
                      </a:endParaRPr>
                    </a:p>
                  </a:txBody>
                  <a:tcPr marL="68580" marR="68580" marT="0" marB="0" anchor="ctr"/>
                </a:tc>
                <a:tc>
                  <a:txBody>
                    <a:bodyPr/>
                    <a:lstStyle/>
                    <a:p>
                      <a:pPr algn="l">
                        <a:lnSpc>
                          <a:spcPts val="2000"/>
                        </a:lnSpc>
                      </a:pPr>
                      <a:r>
                        <a:rPr lang="zh-CN" sz="1800" b="1" kern="100" dirty="0">
                          <a:effectLst/>
                        </a:rPr>
                        <a:t>输出</a:t>
                      </a:r>
                      <a:endParaRPr lang="zh-CN" sz="1800" b="1" dirty="0">
                        <a:effectLst/>
                        <a:latin typeface="+mn-ea"/>
                        <a:ea typeface="+mn-ea"/>
                      </a:endParaRPr>
                    </a:p>
                  </a:txBody>
                  <a:tcPr marL="68580" marR="68580" marT="0" marB="0" anchor="ctr"/>
                </a:tc>
                <a:extLst>
                  <a:ext uri="{0D108BD9-81ED-4DB2-BD59-A6C34878D82A}">
                    <a16:rowId xmlns:a16="http://schemas.microsoft.com/office/drawing/2014/main" val="845152245"/>
                  </a:ext>
                </a:extLst>
              </a:tr>
              <a:tr h="1765967">
                <a:tc>
                  <a:txBody>
                    <a:bodyPr/>
                    <a:lstStyle/>
                    <a:p>
                      <a:pPr algn="l">
                        <a:lnSpc>
                          <a:spcPct val="150000"/>
                        </a:lnSpc>
                      </a:pPr>
                      <a:r>
                        <a:rPr lang="en-US" sz="1800" b="1" kern="100" dirty="0">
                          <a:effectLst/>
                        </a:rPr>
                        <a:t>content</a:t>
                      </a:r>
                      <a:r>
                        <a:rPr lang="zh-CN" sz="1800" b="1" kern="100" dirty="0">
                          <a:effectLst/>
                        </a:rPr>
                        <a:t>：</a:t>
                      </a:r>
                      <a:r>
                        <a:rPr lang="en-US" sz="1800" b="0" kern="100" dirty="0">
                          <a:effectLst/>
                        </a:rPr>
                        <a:t>['</a:t>
                      </a:r>
                      <a:r>
                        <a:rPr lang="zh-CN" sz="1800" b="0" kern="100" dirty="0">
                          <a:effectLst/>
                        </a:rPr>
                        <a:t>五氧化二磷 描述 五氧化二磷（</a:t>
                      </a:r>
                      <a:r>
                        <a:rPr lang="en-US" sz="1800" b="0" kern="100" dirty="0">
                          <a:effectLst/>
                        </a:rPr>
                        <a:t>phosphorus pentoxide</a:t>
                      </a:r>
                      <a:r>
                        <a:rPr lang="zh-CN" sz="1800" b="0" kern="100" dirty="0">
                          <a:effectLst/>
                        </a:rPr>
                        <a:t>），化学式</a:t>
                      </a:r>
                      <a:r>
                        <a:rPr lang="en-US" sz="1800" b="0" kern="100" dirty="0">
                          <a:effectLst/>
                        </a:rPr>
                        <a:t>P2O5</a:t>
                      </a:r>
                      <a:r>
                        <a:rPr lang="zh-CN" sz="1800" b="0" kern="100" dirty="0">
                          <a:effectLst/>
                        </a:rPr>
                        <a:t>。</a:t>
                      </a:r>
                      <a:r>
                        <a:rPr lang="en-US" sz="1800" b="0" kern="100" dirty="0">
                          <a:effectLst/>
                        </a:rPr>
                        <a:t>']</a:t>
                      </a:r>
                      <a:endParaRPr lang="zh-CN" sz="1800" b="0" dirty="0">
                        <a:effectLst/>
                      </a:endParaRPr>
                    </a:p>
                    <a:p>
                      <a:pPr algn="l">
                        <a:lnSpc>
                          <a:spcPct val="150000"/>
                        </a:lnSpc>
                      </a:pPr>
                      <a:r>
                        <a:rPr lang="en-US" sz="1800" b="0" kern="100" dirty="0">
                          <a:effectLst/>
                        </a:rPr>
                        <a:t> ['</a:t>
                      </a:r>
                      <a:r>
                        <a:rPr lang="zh-CN" sz="1800" b="0" kern="100" dirty="0">
                          <a:effectLst/>
                        </a:rPr>
                        <a:t>五氧化二磷 熔点</a:t>
                      </a:r>
                      <a:r>
                        <a:rPr lang="en-US" sz="1800" b="0" kern="100" dirty="0">
                          <a:effectLst/>
                        </a:rPr>
                        <a:t> 340</a:t>
                      </a:r>
                      <a:r>
                        <a:rPr lang="zh-CN" sz="1800" b="0" kern="100" dirty="0">
                          <a:effectLst/>
                        </a:rPr>
                        <a:t>℃</a:t>
                      </a:r>
                      <a:r>
                        <a:rPr lang="en-US" sz="1800" b="0" kern="100" dirty="0">
                          <a:effectLst/>
                        </a:rPr>
                        <a:t>' '</a:t>
                      </a:r>
                      <a:r>
                        <a:rPr lang="zh-CN" sz="1800" b="0" kern="100" dirty="0">
                          <a:effectLst/>
                        </a:rPr>
                        <a:t>五氧化二磷 沸点</a:t>
                      </a:r>
                      <a:r>
                        <a:rPr lang="en-US" sz="1800" b="0" kern="100" dirty="0">
                          <a:effectLst/>
                        </a:rPr>
                        <a:t> 360</a:t>
                      </a:r>
                      <a:r>
                        <a:rPr lang="zh-CN" sz="1800" b="0" kern="100" dirty="0">
                          <a:effectLst/>
                        </a:rPr>
                        <a:t>°</a:t>
                      </a:r>
                      <a:r>
                        <a:rPr lang="en-US" sz="1800" b="0" kern="100" dirty="0">
                          <a:effectLst/>
                        </a:rPr>
                        <a:t>C (</a:t>
                      </a:r>
                      <a:r>
                        <a:rPr lang="zh-CN" sz="1800" b="0" kern="100" dirty="0">
                          <a:effectLst/>
                        </a:rPr>
                        <a:t>升华</a:t>
                      </a:r>
                      <a:r>
                        <a:rPr lang="en-US" sz="1800" b="0" kern="100" dirty="0">
                          <a:effectLst/>
                        </a:rPr>
                        <a:t>)' ]</a:t>
                      </a:r>
                      <a:endParaRPr lang="zh-CN" sz="1800" b="0" dirty="0">
                        <a:effectLst/>
                      </a:endParaRPr>
                    </a:p>
                    <a:p>
                      <a:pPr algn="l">
                        <a:lnSpc>
                          <a:spcPct val="150000"/>
                        </a:lnSpc>
                      </a:pPr>
                      <a:r>
                        <a:rPr lang="en-US" sz="1800" b="1" kern="100" dirty="0">
                          <a:effectLst/>
                        </a:rPr>
                        <a:t>request</a:t>
                      </a:r>
                      <a:r>
                        <a:rPr lang="zh-CN" sz="1800" b="1" kern="100" dirty="0">
                          <a:effectLst/>
                        </a:rPr>
                        <a:t>：</a:t>
                      </a:r>
                      <a:r>
                        <a:rPr lang="zh-CN" sz="1800" b="0" kern="100" dirty="0">
                          <a:effectLst/>
                        </a:rPr>
                        <a:t>五氧化二磷是什么？</a:t>
                      </a:r>
                      <a:endParaRPr lang="zh-CN" sz="1800" b="0" dirty="0">
                        <a:effectLst/>
                        <a:latin typeface="+mn-ea"/>
                        <a:ea typeface="+mn-ea"/>
                      </a:endParaRPr>
                    </a:p>
                  </a:txBody>
                  <a:tcPr marL="68580" marR="68580" marT="0" marB="0" anchor="ctr"/>
                </a:tc>
                <a:tc>
                  <a:txBody>
                    <a:bodyPr/>
                    <a:lstStyle/>
                    <a:p>
                      <a:pPr algn="l">
                        <a:lnSpc>
                          <a:spcPct val="150000"/>
                        </a:lnSpc>
                      </a:pPr>
                      <a:r>
                        <a:rPr lang="zh-CN" sz="1800" b="0" kern="100" dirty="0">
                          <a:effectLst/>
                        </a:rPr>
                        <a:t>五氧化二磷是一种无机化合物，化学式为</a:t>
                      </a:r>
                      <a:r>
                        <a:rPr lang="en-US" sz="1800" b="0" kern="100" dirty="0">
                          <a:effectLst/>
                        </a:rPr>
                        <a:t>P2O5</a:t>
                      </a:r>
                      <a:r>
                        <a:rPr lang="zh-CN" altLang="en-US" sz="1800" b="0" kern="100" dirty="0">
                          <a:effectLst/>
                        </a:rPr>
                        <a:t>，它的熔点时</a:t>
                      </a:r>
                      <a:r>
                        <a:rPr lang="en-US" altLang="zh-CN" sz="1800" b="0" kern="100" dirty="0">
                          <a:effectLst/>
                        </a:rPr>
                        <a:t>340</a:t>
                      </a:r>
                      <a:r>
                        <a:rPr lang="zh-CN" altLang="zh-CN" sz="1800" b="0" kern="100" dirty="0">
                          <a:effectLst/>
                        </a:rPr>
                        <a:t>℃</a:t>
                      </a:r>
                      <a:r>
                        <a:rPr lang="zh-CN" altLang="en-US" sz="1800" b="0" kern="100" dirty="0">
                          <a:effectLst/>
                        </a:rPr>
                        <a:t>，沸点是</a:t>
                      </a:r>
                      <a:r>
                        <a:rPr lang="en-US" altLang="zh-CN" sz="1800" b="0" kern="100" dirty="0">
                          <a:effectLst/>
                        </a:rPr>
                        <a:t>360</a:t>
                      </a:r>
                      <a:r>
                        <a:rPr lang="zh-CN" altLang="zh-CN" sz="1800" b="0" kern="100" dirty="0">
                          <a:effectLst/>
                        </a:rPr>
                        <a:t>℃</a:t>
                      </a:r>
                      <a:r>
                        <a:rPr lang="zh-CN" sz="1800" b="0" kern="100" dirty="0">
                          <a:effectLst/>
                        </a:rPr>
                        <a:t>。</a:t>
                      </a:r>
                      <a:endParaRPr lang="zh-CN" sz="1800" b="0" dirty="0">
                        <a:effectLst/>
                        <a:latin typeface="+mn-ea"/>
                        <a:ea typeface="+mn-ea"/>
                      </a:endParaRPr>
                    </a:p>
                  </a:txBody>
                  <a:tcPr marL="68580" marR="68580" marT="0" marB="0" anchor="ctr"/>
                </a:tc>
                <a:extLst>
                  <a:ext uri="{0D108BD9-81ED-4DB2-BD59-A6C34878D82A}">
                    <a16:rowId xmlns:a16="http://schemas.microsoft.com/office/drawing/2014/main" val="2019471445"/>
                  </a:ext>
                </a:extLst>
              </a:tr>
            </a:tbl>
          </a:graphicData>
        </a:graphic>
      </p:graphicFrame>
      <p:sp>
        <p:nvSpPr>
          <p:cNvPr id="14" name="文本框 13">
            <a:extLst>
              <a:ext uri="{FF2B5EF4-FFF2-40B4-BE49-F238E27FC236}">
                <a16:creationId xmlns:a16="http://schemas.microsoft.com/office/drawing/2014/main" id="{9BB0CFBA-C29B-2B4F-B265-47EB37A39506}"/>
              </a:ext>
            </a:extLst>
          </p:cNvPr>
          <p:cNvSpPr txBox="1"/>
          <p:nvPr/>
        </p:nvSpPr>
        <p:spPr>
          <a:xfrm>
            <a:off x="4438603" y="2201153"/>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 答案生成的输入输出结果</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136DD6C2-DBEF-D14B-A2F4-B6B30737BC39}"/>
              </a:ext>
            </a:extLst>
          </p:cNvPr>
          <p:cNvSpPr txBox="1"/>
          <p:nvPr/>
        </p:nvSpPr>
        <p:spPr>
          <a:xfrm>
            <a:off x="659396" y="1706138"/>
            <a:ext cx="10873208" cy="461665"/>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cs typeface="Arial" panose="020B0604020202020204" pitchFamily="34" charset="0"/>
              </a:rPr>
              <a:t>答案生成</a:t>
            </a:r>
            <a:r>
              <a:rPr lang="zh-CN" altLang="en-US" sz="2400" dirty="0">
                <a:latin typeface="SimHei" panose="02010609060101010101" pitchFamily="49" charset="-122"/>
                <a:ea typeface="SimHei" panose="02010609060101010101" pitchFamily="49" charset="-122"/>
                <a:cs typeface="Times New Roman" panose="02020603050405020304" pitchFamily="18" charset="0"/>
              </a:rPr>
              <a:t>模块：</a:t>
            </a:r>
            <a:endParaRPr lang="zh-CN" altLang="zh-CN" sz="2000" dirty="0">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83498975"/>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 name="灯片编号占位符 2"/>
          <p:cNvSpPr>
            <a:spLocks noGrp="1"/>
          </p:cNvSpPr>
          <p:nvPr>
            <p:ph type="sldNum" sz="quarter" idx="12"/>
          </p:nvPr>
        </p:nvSpPr>
        <p:spPr>
          <a:xfrm>
            <a:off x="8610597" y="6002294"/>
            <a:ext cx="2743200" cy="365125"/>
          </a:xfrm>
        </p:spPr>
        <p:txBody>
          <a:bodyPr/>
          <a:lstStyle/>
          <a:p>
            <a:fld id="{E5CDC645-7EA7-47E1-A5EF-FC8A9186EF34}" type="slidenum">
              <a:rPr lang="zh-CN" altLang="en-US" smtClean="0"/>
              <a:t>11</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优化原始检索增强生成框架</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6AEF3863-F454-E743-BB41-8DEAA59CE32D}"/>
              </a:ext>
            </a:extLst>
          </p:cNvPr>
          <p:cNvSpPr txBox="1"/>
          <p:nvPr/>
        </p:nvSpPr>
        <p:spPr>
          <a:xfrm>
            <a:off x="587388" y="1549979"/>
            <a:ext cx="10873208" cy="769441"/>
          </a:xfrm>
          <a:prstGeom prst="rect">
            <a:avLst/>
          </a:prstGeom>
          <a:noFill/>
        </p:spPr>
        <p:txBody>
          <a:bodyPr wrap="square" rtlCol="0">
            <a:spAutoFit/>
          </a:bodyPr>
          <a:lstStyle/>
          <a:p>
            <a:r>
              <a:rPr lang="zh-CN" altLang="en-US" sz="2400" b="1" dirty="0">
                <a:latin typeface="SimHei" panose="02010609060101010101" pitchFamily="49" charset="-122"/>
                <a:ea typeface="SimHei" panose="02010609060101010101" pitchFamily="49" charset="-122"/>
              </a:rPr>
              <a:t>事实验证模块原因：</a:t>
            </a:r>
            <a:endParaRPr lang="en-US" altLang="zh-CN" sz="2400" b="1" dirty="0">
              <a:latin typeface="SimHei" panose="02010609060101010101" pitchFamily="49" charset="-122"/>
              <a:ea typeface="SimHei" panose="02010609060101010101" pitchFamily="49" charset="-122"/>
            </a:endParaRPr>
          </a:p>
          <a:p>
            <a:r>
              <a:rPr lang="zh-CN" altLang="en-US" sz="2000" dirty="0">
                <a:latin typeface="SimHei" panose="02010609060101010101" pitchFamily="49" charset="-122"/>
                <a:ea typeface="SimHei" panose="02010609060101010101" pitchFamily="49" charset="-122"/>
              </a:rPr>
              <a:t>尽管提供了额外的背景知识来生成，但是大模型可能也会产生幻觉。 </a:t>
            </a:r>
            <a:endParaRPr lang="en-US" altLang="zh-CN" sz="2000" dirty="0">
              <a:latin typeface="SimHei" panose="02010609060101010101" pitchFamily="49" charset="-122"/>
              <a:ea typeface="SimHei" panose="02010609060101010101" pitchFamily="49" charset="-122"/>
            </a:endParaRPr>
          </a:p>
        </p:txBody>
      </p:sp>
      <p:sp>
        <p:nvSpPr>
          <p:cNvPr id="9" name="文本框 8">
            <a:extLst>
              <a:ext uri="{FF2B5EF4-FFF2-40B4-BE49-F238E27FC236}">
                <a16:creationId xmlns:a16="http://schemas.microsoft.com/office/drawing/2014/main" id="{BAB42409-B310-D243-A8E9-E9ACFD7AC8BA}"/>
              </a:ext>
            </a:extLst>
          </p:cNvPr>
          <p:cNvSpPr txBox="1"/>
          <p:nvPr/>
        </p:nvSpPr>
        <p:spPr>
          <a:xfrm>
            <a:off x="608968" y="2821822"/>
            <a:ext cx="10873208" cy="707886"/>
          </a:xfrm>
          <a:prstGeom prst="rect">
            <a:avLst/>
          </a:prstGeom>
          <a:noFill/>
        </p:spPr>
        <p:txBody>
          <a:bodyPr wrap="square" rtlCol="0">
            <a:spAutoFit/>
          </a:bodyPr>
          <a:lstStyle/>
          <a:p>
            <a:r>
              <a:rPr lang="zh-CN" altLang="en-US" sz="2000" b="1" dirty="0">
                <a:latin typeface="SimHei" panose="02010609060101010101" pitchFamily="49" charset="-122"/>
                <a:ea typeface="SimHei" panose="02010609060101010101" pitchFamily="49" charset="-122"/>
                <a:cs typeface="Times New Roman" panose="02020603050405020304" pitchFamily="18" charset="0"/>
              </a:rPr>
              <a:t>设计一个模块来进行进一步的事实验证</a:t>
            </a:r>
            <a:endParaRPr lang="en-US" altLang="zh-CN" sz="2000" b="1" dirty="0">
              <a:latin typeface="SimHei" panose="02010609060101010101" pitchFamily="49" charset="-122"/>
              <a:ea typeface="SimHei" panose="02010609060101010101" pitchFamily="49" charset="-122"/>
              <a:cs typeface="Times New Roman" panose="02020603050405020304" pitchFamily="18" charset="0"/>
            </a:endParaRPr>
          </a:p>
          <a:p>
            <a:r>
              <a:rPr lang="zh-CN" altLang="en-US" sz="2000" dirty="0">
                <a:latin typeface="SimHei" panose="02010609060101010101" pitchFamily="49" charset="-122"/>
                <a:ea typeface="SimHei" panose="02010609060101010101" pitchFamily="49" charset="-122"/>
              </a:rPr>
              <a:t>将参考背景文本和生成的答案提供给大模型进行判断是否包含事实错误。</a:t>
            </a:r>
            <a:endParaRPr lang="zh-CN" altLang="zh-CN" sz="2000" dirty="0">
              <a:effectLst/>
              <a:latin typeface="SimHei" panose="02010609060101010101" pitchFamily="49" charset="-122"/>
              <a:ea typeface="SimHei" panose="02010609060101010101" pitchFamily="49" charset="-122"/>
            </a:endParaRPr>
          </a:p>
        </p:txBody>
      </p:sp>
      <p:sp>
        <p:nvSpPr>
          <p:cNvPr id="12" name="下箭头 11">
            <a:extLst>
              <a:ext uri="{FF2B5EF4-FFF2-40B4-BE49-F238E27FC236}">
                <a16:creationId xmlns:a16="http://schemas.microsoft.com/office/drawing/2014/main" id="{6C51B58D-30C3-774D-A97D-1BF63D3330CB}"/>
              </a:ext>
            </a:extLst>
          </p:cNvPr>
          <p:cNvSpPr/>
          <p:nvPr/>
        </p:nvSpPr>
        <p:spPr>
          <a:xfrm>
            <a:off x="5447928" y="2319420"/>
            <a:ext cx="1152128" cy="554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C314B99-E674-0740-BA8C-8C3E40622B07}"/>
              </a:ext>
            </a:extLst>
          </p:cNvPr>
          <p:cNvSpPr txBox="1"/>
          <p:nvPr/>
        </p:nvSpPr>
        <p:spPr>
          <a:xfrm>
            <a:off x="659396" y="3529708"/>
            <a:ext cx="11092397" cy="1354217"/>
          </a:xfrm>
          <a:prstGeom prst="rect">
            <a:avLst/>
          </a:prstGeom>
          <a:noFill/>
        </p:spPr>
        <p:txBody>
          <a:bodyPr wrap="square">
            <a:spAutoFit/>
          </a:bodyPr>
          <a:lstStyle/>
          <a:p>
            <a:r>
              <a:rPr lang="zh-CN" altLang="en-US" sz="1600" dirty="0">
                <a:latin typeface="SimHei" panose="02010609060101010101" pitchFamily="49" charset="-122"/>
                <a:ea typeface="SimHei" panose="02010609060101010101" pitchFamily="49" charset="-122"/>
                <a:cs typeface="Times New Roman" panose="02020603050405020304" pitchFamily="18" charset="0"/>
              </a:rPr>
              <a:t>背景文本：</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1.</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中文名 光敏电阻</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2.</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外文名 </a:t>
            </a:r>
            <a:r>
              <a:rPr lang="en-US" altLang="zh-CN" sz="1600" dirty="0">
                <a:latin typeface="SimHei" panose="02010609060101010101" pitchFamily="49" charset="-122"/>
                <a:ea typeface="SimHei" panose="02010609060101010101" pitchFamily="49" charset="-122"/>
                <a:cs typeface="Times New Roman" panose="02020603050405020304" pitchFamily="18" charset="0"/>
              </a:rPr>
              <a:t>photoresistor"</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3.</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又称 光敏电阻器或光导管</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4.</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制作材料 硫化镉、硒、硫化铝、硫化铅和硫化铋</a:t>
            </a:r>
          </a:p>
        </p:txBody>
      </p:sp>
      <p:graphicFrame>
        <p:nvGraphicFramePr>
          <p:cNvPr id="14" name="表格 13">
            <a:extLst>
              <a:ext uri="{FF2B5EF4-FFF2-40B4-BE49-F238E27FC236}">
                <a16:creationId xmlns:a16="http://schemas.microsoft.com/office/drawing/2014/main" id="{16E37407-8AEF-F340-BEB5-D7F432929326}"/>
              </a:ext>
            </a:extLst>
          </p:cNvPr>
          <p:cNvGraphicFramePr>
            <a:graphicFrameLocks noGrp="1"/>
          </p:cNvGraphicFramePr>
          <p:nvPr>
            <p:extLst>
              <p:ext uri="{D42A27DB-BD31-4B8C-83A1-F6EECF244321}">
                <p14:modId xmlns:p14="http://schemas.microsoft.com/office/powerpoint/2010/main" val="1361641196"/>
              </p:ext>
            </p:extLst>
          </p:nvPr>
        </p:nvGraphicFramePr>
        <p:xfrm>
          <a:off x="659396" y="5157192"/>
          <a:ext cx="11243480" cy="1453134"/>
        </p:xfrm>
        <a:graphic>
          <a:graphicData uri="http://schemas.openxmlformats.org/drawingml/2006/table">
            <a:tbl>
              <a:tblPr firstRow="1" firstCol="1" bandRow="1">
                <a:tableStyleId>{69CF1AB2-1976-4502-BF36-3FF5EA218861}</a:tableStyleId>
              </a:tblPr>
              <a:tblGrid>
                <a:gridCol w="10621180">
                  <a:extLst>
                    <a:ext uri="{9D8B030D-6E8A-4147-A177-3AD203B41FA5}">
                      <a16:colId xmlns:a16="http://schemas.microsoft.com/office/drawing/2014/main" val="3277285994"/>
                    </a:ext>
                  </a:extLst>
                </a:gridCol>
                <a:gridCol w="622300">
                  <a:extLst>
                    <a:ext uri="{9D8B030D-6E8A-4147-A177-3AD203B41FA5}">
                      <a16:colId xmlns:a16="http://schemas.microsoft.com/office/drawing/2014/main" val="3230405833"/>
                    </a:ext>
                  </a:extLst>
                </a:gridCol>
              </a:tblGrid>
              <a:tr h="186557">
                <a:tc>
                  <a:txBody>
                    <a:bodyPr/>
                    <a:lstStyle/>
                    <a:p>
                      <a:pPr algn="l">
                        <a:lnSpc>
                          <a:spcPts val="2000"/>
                        </a:lnSpc>
                      </a:pPr>
                      <a:r>
                        <a:rPr lang="zh-CN" sz="1400" b="1" kern="100" dirty="0">
                          <a:effectLst/>
                          <a:latin typeface="+mn-ea"/>
                          <a:ea typeface="+mn-ea"/>
                        </a:rPr>
                        <a:t>输入</a:t>
                      </a:r>
                      <a:endParaRPr lang="zh-CN" sz="1400" b="1" dirty="0">
                        <a:effectLst/>
                        <a:latin typeface="+mn-ea"/>
                        <a:ea typeface="+mn-ea"/>
                      </a:endParaRPr>
                    </a:p>
                  </a:txBody>
                  <a:tcPr marL="60166" marR="60166" marT="0" marB="0" anchor="ctr"/>
                </a:tc>
                <a:tc>
                  <a:txBody>
                    <a:bodyPr/>
                    <a:lstStyle/>
                    <a:p>
                      <a:pPr algn="l">
                        <a:lnSpc>
                          <a:spcPts val="2000"/>
                        </a:lnSpc>
                      </a:pPr>
                      <a:r>
                        <a:rPr lang="zh-CN" sz="1400" b="1" kern="100" dirty="0">
                          <a:effectLst/>
                          <a:latin typeface="+mn-ea"/>
                          <a:ea typeface="+mn-ea"/>
                        </a:rPr>
                        <a:t>输出</a:t>
                      </a:r>
                      <a:endParaRPr lang="zh-CN" sz="1400" b="1" dirty="0">
                        <a:effectLst/>
                        <a:latin typeface="+mn-ea"/>
                        <a:ea typeface="+mn-ea"/>
                      </a:endParaRPr>
                    </a:p>
                  </a:txBody>
                  <a:tcPr marL="60166" marR="60166" marT="0" marB="0" anchor="ctr"/>
                </a:tc>
                <a:extLst>
                  <a:ext uri="{0D108BD9-81ED-4DB2-BD59-A6C34878D82A}">
                    <a16:rowId xmlns:a16="http://schemas.microsoft.com/office/drawing/2014/main" val="1928181090"/>
                  </a:ext>
                </a:extLst>
              </a:tr>
              <a:tr h="480824">
                <a:tc>
                  <a:txBody>
                    <a:bodyPr/>
                    <a:lstStyle/>
                    <a:p>
                      <a:pPr algn="l">
                        <a:lnSpc>
                          <a:spcPct val="150000"/>
                        </a:lnSpc>
                      </a:pPr>
                      <a:r>
                        <a:rPr lang="en-US" sz="1400" b="1" kern="100" dirty="0">
                          <a:effectLst/>
                          <a:latin typeface="+mn-ea"/>
                          <a:ea typeface="+mn-ea"/>
                        </a:rPr>
                        <a:t>answer</a:t>
                      </a:r>
                      <a:r>
                        <a:rPr lang="zh-CN" sz="1400" b="1" kern="100" dirty="0">
                          <a:effectLst/>
                          <a:latin typeface="+mn-ea"/>
                          <a:ea typeface="+mn-ea"/>
                        </a:rPr>
                        <a:t>：</a:t>
                      </a:r>
                      <a:r>
                        <a:rPr lang="zh-CN" sz="1400" b="0" kern="100" dirty="0">
                          <a:effectLst/>
                          <a:latin typeface="+mn-ea"/>
                          <a:ea typeface="+mn-ea"/>
                        </a:rPr>
                        <a:t>光敏电阻（</a:t>
                      </a:r>
                      <a:r>
                        <a:rPr lang="en-US" sz="1400" b="0" kern="100" dirty="0">
                          <a:effectLst/>
                          <a:latin typeface="+mn-ea"/>
                          <a:ea typeface="+mn-ea"/>
                        </a:rPr>
                        <a:t>photoresistor</a:t>
                      </a:r>
                      <a:r>
                        <a:rPr lang="zh-CN" sz="1400" b="0" kern="100" dirty="0">
                          <a:effectLst/>
                          <a:latin typeface="+mn-ea"/>
                          <a:ea typeface="+mn-ea"/>
                        </a:rPr>
                        <a:t>）是一种光敏元件，也称为光敏电阻器或光导管，常用的制作材料包括硫化镉、硒、硫化铝、硫化铅和硫化铋等材料。</a:t>
                      </a:r>
                      <a:endParaRPr lang="zh-CN" sz="1400" b="0" dirty="0">
                        <a:effectLst/>
                        <a:latin typeface="+mn-ea"/>
                        <a:ea typeface="+mn-ea"/>
                      </a:endParaRPr>
                    </a:p>
                  </a:txBody>
                  <a:tcPr marL="60166" marR="60166" marT="0" marB="0" anchor="ctr"/>
                </a:tc>
                <a:tc>
                  <a:txBody>
                    <a:bodyPr/>
                    <a:lstStyle/>
                    <a:p>
                      <a:pPr algn="l">
                        <a:lnSpc>
                          <a:spcPct val="150000"/>
                        </a:lnSpc>
                      </a:pPr>
                      <a:r>
                        <a:rPr lang="zh-CN" sz="1400" b="0" kern="100" dirty="0">
                          <a:effectLst/>
                          <a:latin typeface="+mn-ea"/>
                          <a:ea typeface="+mn-ea"/>
                        </a:rPr>
                        <a:t>否</a:t>
                      </a:r>
                      <a:endParaRPr lang="zh-CN" sz="1400" b="0" dirty="0">
                        <a:effectLst/>
                        <a:latin typeface="+mn-ea"/>
                        <a:ea typeface="+mn-ea"/>
                      </a:endParaRPr>
                    </a:p>
                  </a:txBody>
                  <a:tcPr marL="60166" marR="60166" marT="0" marB="0" anchor="ctr"/>
                </a:tc>
                <a:extLst>
                  <a:ext uri="{0D108BD9-81ED-4DB2-BD59-A6C34878D82A}">
                    <a16:rowId xmlns:a16="http://schemas.microsoft.com/office/drawing/2014/main" val="542566671"/>
                  </a:ext>
                </a:extLst>
              </a:tr>
              <a:tr h="480824">
                <a:tc>
                  <a:txBody>
                    <a:bodyPr/>
                    <a:lstStyle/>
                    <a:p>
                      <a:pPr algn="l">
                        <a:lnSpc>
                          <a:spcPct val="150000"/>
                        </a:lnSpc>
                      </a:pPr>
                      <a:r>
                        <a:rPr lang="en-US" sz="1400" b="1" kern="100" dirty="0">
                          <a:effectLst/>
                          <a:latin typeface="+mn-ea"/>
                          <a:ea typeface="+mn-ea"/>
                        </a:rPr>
                        <a:t>answer</a:t>
                      </a:r>
                      <a:r>
                        <a:rPr lang="zh-CN" sz="1400" b="1" kern="100" dirty="0">
                          <a:effectLst/>
                          <a:latin typeface="+mn-ea"/>
                          <a:ea typeface="+mn-ea"/>
                        </a:rPr>
                        <a:t>：</a:t>
                      </a:r>
                      <a:r>
                        <a:rPr lang="zh-CN" sz="1400" b="0" kern="100" dirty="0">
                          <a:effectLst/>
                          <a:latin typeface="+mn-ea"/>
                          <a:ea typeface="+mn-ea"/>
                        </a:rPr>
                        <a:t>光敏电阻（</a:t>
                      </a:r>
                      <a:r>
                        <a:rPr lang="en-US" sz="1400" b="0" kern="100" dirty="0">
                          <a:effectLst/>
                          <a:latin typeface="+mn-ea"/>
                          <a:ea typeface="+mn-ea"/>
                        </a:rPr>
                        <a:t>photoresistor</a:t>
                      </a:r>
                      <a:r>
                        <a:rPr lang="zh-CN" sz="1400" b="0" kern="100" dirty="0">
                          <a:effectLst/>
                          <a:latin typeface="+mn-ea"/>
                          <a:ea typeface="+mn-ea"/>
                        </a:rPr>
                        <a:t>）是一种</a:t>
                      </a:r>
                      <a:r>
                        <a:rPr lang="zh-CN" sz="1400" b="0" kern="100" dirty="0">
                          <a:solidFill>
                            <a:srgbClr val="FF0000"/>
                          </a:solidFill>
                          <a:effectLst/>
                          <a:latin typeface="+mn-ea"/>
                          <a:ea typeface="+mn-ea"/>
                        </a:rPr>
                        <a:t>将检测到的气体的成分和浓度转换为电信号的传感器，它是利用某些半导体吸收某种气体后发生氧化还原反应制成的，主要成分是金属氧化物</a:t>
                      </a:r>
                      <a:r>
                        <a:rPr lang="zh-CN" sz="1400" b="0" kern="100" dirty="0">
                          <a:effectLst/>
                          <a:latin typeface="+mn-ea"/>
                          <a:ea typeface="+mn-ea"/>
                        </a:rPr>
                        <a:t>。</a:t>
                      </a:r>
                      <a:endParaRPr lang="zh-CN" sz="1400" b="0" dirty="0">
                        <a:effectLst/>
                        <a:latin typeface="+mn-ea"/>
                        <a:ea typeface="+mn-ea"/>
                      </a:endParaRPr>
                    </a:p>
                  </a:txBody>
                  <a:tcPr marL="60166" marR="60166" marT="0" marB="0" anchor="ctr"/>
                </a:tc>
                <a:tc>
                  <a:txBody>
                    <a:bodyPr/>
                    <a:lstStyle/>
                    <a:p>
                      <a:pPr algn="l">
                        <a:lnSpc>
                          <a:spcPct val="150000"/>
                        </a:lnSpc>
                      </a:pPr>
                      <a:r>
                        <a:rPr lang="zh-CN" sz="1400" b="0" kern="100" dirty="0">
                          <a:effectLst/>
                          <a:latin typeface="+mn-ea"/>
                          <a:ea typeface="+mn-ea"/>
                        </a:rPr>
                        <a:t>是</a:t>
                      </a:r>
                      <a:endParaRPr lang="zh-CN" sz="1400" b="0" dirty="0">
                        <a:effectLst/>
                        <a:latin typeface="+mn-ea"/>
                        <a:ea typeface="+mn-ea"/>
                      </a:endParaRPr>
                    </a:p>
                  </a:txBody>
                  <a:tcPr marL="60166" marR="60166" marT="0" marB="0" anchor="ctr"/>
                </a:tc>
                <a:extLst>
                  <a:ext uri="{0D108BD9-81ED-4DB2-BD59-A6C34878D82A}">
                    <a16:rowId xmlns:a16="http://schemas.microsoft.com/office/drawing/2014/main" val="90060193"/>
                  </a:ext>
                </a:extLst>
              </a:tr>
            </a:tbl>
          </a:graphicData>
        </a:graphic>
      </p:graphicFrame>
      <p:sp>
        <p:nvSpPr>
          <p:cNvPr id="18" name="文本框 17">
            <a:extLst>
              <a:ext uri="{FF2B5EF4-FFF2-40B4-BE49-F238E27FC236}">
                <a16:creationId xmlns:a16="http://schemas.microsoft.com/office/drawing/2014/main" id="{D581164F-B700-174A-86B5-DDA922D471A9}"/>
              </a:ext>
            </a:extLst>
          </p:cNvPr>
          <p:cNvSpPr txBox="1"/>
          <p:nvPr/>
        </p:nvSpPr>
        <p:spPr>
          <a:xfrm>
            <a:off x="4564583" y="4821343"/>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4</a:t>
            </a:r>
            <a:r>
              <a:rPr lang="zh-CN" altLang="en-US" dirty="0">
                <a:latin typeface="KaiTi" panose="02010609060101010101" pitchFamily="49" charset="-122"/>
                <a:ea typeface="KaiTi" panose="02010609060101010101" pitchFamily="49" charset="-122"/>
              </a:rPr>
              <a:t> 事实验证的输入输出结果 </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84085631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2" grpId="0" animBg="1"/>
      <p:bldP spid="11"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 name="灯片编号占位符 2"/>
          <p:cNvSpPr>
            <a:spLocks noGrp="1"/>
          </p:cNvSpPr>
          <p:nvPr>
            <p:ph type="sldNum" sz="quarter" idx="12"/>
          </p:nvPr>
        </p:nvSpPr>
        <p:spPr>
          <a:xfrm>
            <a:off x="8643929" y="5269365"/>
            <a:ext cx="2743200" cy="365125"/>
          </a:xfrm>
        </p:spPr>
        <p:txBody>
          <a:bodyPr/>
          <a:lstStyle/>
          <a:p>
            <a:fld id="{E5CDC645-7EA7-47E1-A5EF-FC8A9186EF34}" type="slidenum">
              <a:rPr lang="zh-CN" altLang="en-US" smtClean="0"/>
              <a:t>12</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以知识图谱子图作为检索单位的检索方法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3387CE01-FACA-9140-8C14-48C476379C4B}"/>
              </a:ext>
            </a:extLst>
          </p:cNvPr>
          <p:cNvPicPr>
            <a:picLocks noChangeAspect="1"/>
          </p:cNvPicPr>
          <p:nvPr/>
        </p:nvPicPr>
        <p:blipFill>
          <a:blip r:embed="rId3"/>
          <a:stretch>
            <a:fillRect/>
          </a:stretch>
        </p:blipFill>
        <p:spPr>
          <a:xfrm>
            <a:off x="16476" y="2449556"/>
            <a:ext cx="3686110" cy="1873603"/>
          </a:xfrm>
          <a:prstGeom prst="rect">
            <a:avLst/>
          </a:prstGeom>
        </p:spPr>
      </p:pic>
      <p:pic>
        <p:nvPicPr>
          <p:cNvPr id="5" name="图片 4">
            <a:extLst>
              <a:ext uri="{FF2B5EF4-FFF2-40B4-BE49-F238E27FC236}">
                <a16:creationId xmlns:a16="http://schemas.microsoft.com/office/drawing/2014/main" id="{FC500F66-39A7-5D44-A044-0B6AF198D0FA}"/>
              </a:ext>
            </a:extLst>
          </p:cNvPr>
          <p:cNvPicPr>
            <a:picLocks noChangeAspect="1"/>
          </p:cNvPicPr>
          <p:nvPr/>
        </p:nvPicPr>
        <p:blipFill>
          <a:blip r:embed="rId4"/>
          <a:stretch>
            <a:fillRect/>
          </a:stretch>
        </p:blipFill>
        <p:spPr>
          <a:xfrm>
            <a:off x="3600886" y="2044317"/>
            <a:ext cx="4191090" cy="3077832"/>
          </a:xfrm>
          <a:prstGeom prst="rect">
            <a:avLst/>
          </a:prstGeom>
        </p:spPr>
      </p:pic>
      <p:pic>
        <p:nvPicPr>
          <p:cNvPr id="8" name="图片 7">
            <a:extLst>
              <a:ext uri="{FF2B5EF4-FFF2-40B4-BE49-F238E27FC236}">
                <a16:creationId xmlns:a16="http://schemas.microsoft.com/office/drawing/2014/main" id="{B677AC70-3622-7446-95DB-9E1CA10590FE}"/>
              </a:ext>
            </a:extLst>
          </p:cNvPr>
          <p:cNvPicPr>
            <a:picLocks noChangeAspect="1"/>
          </p:cNvPicPr>
          <p:nvPr/>
        </p:nvPicPr>
        <p:blipFill>
          <a:blip r:embed="rId5"/>
          <a:stretch>
            <a:fillRect/>
          </a:stretch>
        </p:blipFill>
        <p:spPr>
          <a:xfrm>
            <a:off x="7729032" y="1915373"/>
            <a:ext cx="4448972" cy="3353992"/>
          </a:xfrm>
          <a:prstGeom prst="rect">
            <a:avLst/>
          </a:prstGeom>
        </p:spPr>
      </p:pic>
      <p:sp>
        <p:nvSpPr>
          <p:cNvPr id="14" name="文本框 13">
            <a:extLst>
              <a:ext uri="{FF2B5EF4-FFF2-40B4-BE49-F238E27FC236}">
                <a16:creationId xmlns:a16="http://schemas.microsoft.com/office/drawing/2014/main" id="{C8564EC8-3C9A-5F4C-B31E-C6621CCB2099}"/>
              </a:ext>
            </a:extLst>
          </p:cNvPr>
          <p:cNvSpPr txBox="1"/>
          <p:nvPr/>
        </p:nvSpPr>
        <p:spPr>
          <a:xfrm>
            <a:off x="799455" y="5137204"/>
            <a:ext cx="2664296" cy="338554"/>
          </a:xfrm>
          <a:prstGeom prst="rect">
            <a:avLst/>
          </a:prstGeom>
          <a:noFill/>
        </p:spPr>
        <p:txBody>
          <a:bodyPr wrap="square" rtlCol="0">
            <a:spAutoFit/>
          </a:bodyPr>
          <a:lstStyle/>
          <a:p>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Lucene on KG Triples </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16" name="直线连接符 15">
            <a:extLst>
              <a:ext uri="{FF2B5EF4-FFF2-40B4-BE49-F238E27FC236}">
                <a16:creationId xmlns:a16="http://schemas.microsoft.com/office/drawing/2014/main" id="{184C68BE-D462-BF4A-B862-391AE1BE5093}"/>
              </a:ext>
            </a:extLst>
          </p:cNvPr>
          <p:cNvCxnSpPr>
            <a:cxnSpLocks/>
          </p:cNvCxnSpPr>
          <p:nvPr/>
        </p:nvCxnSpPr>
        <p:spPr>
          <a:xfrm>
            <a:off x="7823596" y="2476911"/>
            <a:ext cx="0" cy="347267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B7C6F5FC-CCA1-134D-A11C-452C1B303C50}"/>
              </a:ext>
            </a:extLst>
          </p:cNvPr>
          <p:cNvCxnSpPr>
            <a:cxnSpLocks/>
          </p:cNvCxnSpPr>
          <p:nvPr/>
        </p:nvCxnSpPr>
        <p:spPr>
          <a:xfrm>
            <a:off x="3695238" y="2476911"/>
            <a:ext cx="0" cy="347267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5BE6E14-9BC8-6942-820E-E7FBC300CDE8}"/>
              </a:ext>
            </a:extLst>
          </p:cNvPr>
          <p:cNvSpPr txBox="1"/>
          <p:nvPr/>
        </p:nvSpPr>
        <p:spPr>
          <a:xfrm>
            <a:off x="4760156" y="5135600"/>
            <a:ext cx="2664296" cy="338554"/>
          </a:xfrm>
          <a:prstGeom prst="rect">
            <a:avLst/>
          </a:prstGeom>
          <a:noFill/>
        </p:spPr>
        <p:txBody>
          <a:bodyPr wrap="square" rtlCol="0">
            <a:spAutoFit/>
          </a:bodyPr>
          <a:lstStyle/>
          <a:p>
            <a:r>
              <a:rPr lang="en-US" altLang="zh-CN" sz="1600" dirty="0" err="1">
                <a:latin typeface="Times New Roman" panose="02020603050405020304" pitchFamily="18" charset="0"/>
                <a:ea typeface="KaiTi" panose="02010609060101010101" pitchFamily="49" charset="-122"/>
                <a:cs typeface="Times New Roman" panose="02020603050405020304" pitchFamily="18" charset="0"/>
              </a:rPr>
              <a:t>Faiss</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 on KG Triples </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20F18CC5-CA2E-9443-B0AC-8BFF79959751}"/>
              </a:ext>
            </a:extLst>
          </p:cNvPr>
          <p:cNvSpPr txBox="1"/>
          <p:nvPr/>
        </p:nvSpPr>
        <p:spPr>
          <a:xfrm>
            <a:off x="8901640" y="5135600"/>
            <a:ext cx="2664296" cy="338554"/>
          </a:xfrm>
          <a:prstGeom prst="rect">
            <a:avLst/>
          </a:prstGeom>
          <a:noFill/>
        </p:spPr>
        <p:txBody>
          <a:bodyPr wrap="square" rtlCol="0">
            <a:spAutoFit/>
          </a:bodyPr>
          <a:lstStyle/>
          <a:p>
            <a:r>
              <a:rPr lang="en-US" altLang="zh-CN" sz="1600" dirty="0" err="1">
                <a:latin typeface="Times New Roman" panose="02020603050405020304" pitchFamily="18" charset="0"/>
                <a:ea typeface="KaiTi" panose="02010609060101010101" pitchFamily="49" charset="-122"/>
                <a:cs typeface="Times New Roman" panose="02020603050405020304" pitchFamily="18" charset="0"/>
              </a:rPr>
              <a:t>Faiss</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 on KG Subgraphs </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07397554"/>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1"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p:tgtEl>
                                          <p:spTgt spid="19"/>
                                        </p:tgtEl>
                                        <p:attrNameLst>
                                          <p:attrName>ppt_y</p:attrName>
                                        </p:attrNameLst>
                                      </p:cBhvr>
                                      <p:tavLst>
                                        <p:tav tm="0">
                                          <p:val>
                                            <p:strVal val="#ppt_y+#ppt_h*1.125000"/>
                                          </p:val>
                                        </p:tav>
                                        <p:tav tm="100000">
                                          <p:val>
                                            <p:strVal val="#ppt_y"/>
                                          </p:val>
                                        </p:tav>
                                      </p:tavLst>
                                    </p:anim>
                                    <p:animEffect transition="in" filter="wipe(up)">
                                      <p:cBhvr>
                                        <p:cTn id="18" dur="500"/>
                                        <p:tgtEl>
                                          <p:spTgt spid="19"/>
                                        </p:tgtEl>
                                      </p:cBhvr>
                                    </p:animEffect>
                                  </p:childTnLst>
                                </p:cTn>
                              </p:par>
                              <p:par>
                                <p:cTn id="19" presetID="1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up)">
                                      <p:cBhvr>
                                        <p:cTn id="28" dur="500"/>
                                        <p:tgtEl>
                                          <p:spTgt spid="20"/>
                                        </p:tgtEl>
                                      </p:cBhvr>
                                    </p:animEffect>
                                  </p:childTnLst>
                                </p:cTn>
                              </p:par>
                              <p:par>
                                <p:cTn id="29" presetID="1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13</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以知识图谱子图作为检索单位的检索方法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22" name="文本框 21">
            <a:extLst>
              <a:ext uri="{FF2B5EF4-FFF2-40B4-BE49-F238E27FC236}">
                <a16:creationId xmlns:a16="http://schemas.microsoft.com/office/drawing/2014/main" id="{6582ADFD-FD2B-FB46-92FE-75CB40280C33}"/>
              </a:ext>
            </a:extLst>
          </p:cNvPr>
          <p:cNvSpPr txBox="1"/>
          <p:nvPr/>
        </p:nvSpPr>
        <p:spPr>
          <a:xfrm>
            <a:off x="659396" y="1677352"/>
            <a:ext cx="10873208" cy="2567049"/>
          </a:xfrm>
          <a:prstGeom prst="rect">
            <a:avLst/>
          </a:prstGeom>
          <a:noFill/>
        </p:spPr>
        <p:txBody>
          <a:bodyPr wrap="square" rtlCol="0">
            <a:spAutoFit/>
          </a:bodyPr>
          <a:lstStyle/>
          <a:p>
            <a:pPr>
              <a:lnSpc>
                <a:spcPct val="200000"/>
              </a:lnSpc>
            </a:pPr>
            <a:r>
              <a:rPr lang="zh-CN" altLang="en-US" sz="2400" b="1" dirty="0">
                <a:effectLst/>
                <a:latin typeface="SimHei" panose="02010609060101010101" pitchFamily="49" charset="-122"/>
                <a:ea typeface="SimHei" panose="02010609060101010101" pitchFamily="49" charset="-122"/>
              </a:rPr>
              <a:t>具体步骤：</a:t>
            </a:r>
            <a:endParaRPr lang="en-US" altLang="zh-CN" sz="2400" b="1" dirty="0">
              <a:effectLst/>
              <a:latin typeface="SimHei" panose="02010609060101010101" pitchFamily="49" charset="-122"/>
              <a:ea typeface="SimHei" panose="02010609060101010101" pitchFamily="49" charset="-122"/>
            </a:endParaRPr>
          </a:p>
          <a:p>
            <a:pPr>
              <a:lnSpc>
                <a:spcPct val="200000"/>
              </a:lnSpc>
            </a:pPr>
            <a:r>
              <a:rPr lang="en-US" altLang="zh-CN" sz="2000" dirty="0">
                <a:effectLst/>
                <a:latin typeface="SimHei" panose="02010609060101010101" pitchFamily="49" charset="-122"/>
                <a:ea typeface="SimHei" panose="02010609060101010101" pitchFamily="49" charset="-122"/>
              </a:rPr>
              <a:t>1.</a:t>
            </a:r>
            <a:r>
              <a:rPr lang="zh-CN" altLang="en-US" sz="2000" dirty="0">
                <a:effectLst/>
                <a:latin typeface="SimHei" panose="02010609060101010101" pitchFamily="49" charset="-122"/>
                <a:ea typeface="SimHei" panose="02010609060101010101" pitchFamily="49" charset="-122"/>
              </a:rPr>
              <a:t>将知识图谱三元组嵌入转为向量</a:t>
            </a:r>
            <a:endParaRPr lang="en-US" altLang="zh-CN" sz="2000" dirty="0">
              <a:effectLst/>
              <a:latin typeface="SimHei" panose="02010609060101010101" pitchFamily="49" charset="-122"/>
              <a:ea typeface="SimHei" panose="02010609060101010101" pitchFamily="49" charset="-122"/>
            </a:endParaRPr>
          </a:p>
          <a:p>
            <a:pPr>
              <a:lnSpc>
                <a:spcPct val="200000"/>
              </a:lnSpc>
            </a:pPr>
            <a:r>
              <a:rPr lang="en-US" altLang="zh-CN" sz="2000" dirty="0">
                <a:latin typeface="SimHei" panose="02010609060101010101" pitchFamily="49" charset="-122"/>
                <a:ea typeface="SimHei" panose="02010609060101010101" pitchFamily="49" charset="-122"/>
              </a:rPr>
              <a:t>2.</a:t>
            </a:r>
            <a:r>
              <a:rPr lang="zh-CN" altLang="en-US" sz="2000" dirty="0">
                <a:latin typeface="SimHei" panose="02010609060101010101" pitchFamily="49" charset="-122"/>
                <a:ea typeface="SimHei" panose="02010609060101010101" pitchFamily="49" charset="-122"/>
              </a:rPr>
              <a:t>进行基于</a:t>
            </a:r>
            <a:r>
              <a:rPr lang="en" altLang="zh-CN" sz="2000" dirty="0">
                <a:latin typeface="SimHei" panose="02010609060101010101" pitchFamily="49" charset="-122"/>
                <a:ea typeface="SimHei" panose="02010609060101010101" pitchFamily="49" charset="-122"/>
              </a:rPr>
              <a:t>DBSCAN</a:t>
            </a:r>
            <a:r>
              <a:rPr lang="zh-CN" altLang="en-US" sz="2000" dirty="0">
                <a:latin typeface="SimHei" panose="02010609060101010101" pitchFamily="49" charset="-122"/>
                <a:ea typeface="SimHei" panose="02010609060101010101" pitchFamily="49" charset="-122"/>
              </a:rPr>
              <a:t>算法的层次聚类知识图谱子图划分</a:t>
            </a:r>
            <a:endParaRPr lang="en-US" altLang="zh-CN" sz="2000" dirty="0">
              <a:latin typeface="SimHei" panose="02010609060101010101" pitchFamily="49" charset="-122"/>
              <a:ea typeface="SimHei" panose="02010609060101010101" pitchFamily="49" charset="-122"/>
            </a:endParaRPr>
          </a:p>
          <a:p>
            <a:pPr>
              <a:lnSpc>
                <a:spcPct val="200000"/>
              </a:lnSpc>
            </a:pPr>
            <a:r>
              <a:rPr lang="en-US" altLang="zh-CN" sz="2000" dirty="0">
                <a:effectLst/>
                <a:latin typeface="SimHei" panose="02010609060101010101" pitchFamily="49" charset="-122"/>
                <a:ea typeface="SimHei" panose="02010609060101010101" pitchFamily="49" charset="-122"/>
              </a:rPr>
              <a:t>3.</a:t>
            </a:r>
            <a:r>
              <a:rPr lang="zh-CN" altLang="en-US" sz="2000" dirty="0">
                <a:latin typeface="SimHei" panose="02010609060101010101" pitchFamily="49" charset="-122"/>
                <a:ea typeface="SimHei" panose="02010609060101010101" pitchFamily="49" charset="-122"/>
              </a:rPr>
              <a:t>基于知识图谱子图进行</a:t>
            </a:r>
            <a:r>
              <a:rPr lang="en-US" altLang="zh-CN" sz="2000" dirty="0" err="1">
                <a:latin typeface="SimHei" panose="02010609060101010101" pitchFamily="49" charset="-122"/>
                <a:ea typeface="SimHei" panose="02010609060101010101" pitchFamily="49" charset="-122"/>
              </a:rPr>
              <a:t>Faiss</a:t>
            </a:r>
            <a:r>
              <a:rPr lang="zh-CN" altLang="en-US" sz="2000" dirty="0">
                <a:latin typeface="SimHei" panose="02010609060101010101" pitchFamily="49" charset="-122"/>
                <a:ea typeface="SimHei" panose="02010609060101010101" pitchFamily="49" charset="-122"/>
              </a:rPr>
              <a:t>检索</a:t>
            </a:r>
            <a:endParaRPr lang="en-US" altLang="zh-CN" sz="2000" dirty="0">
              <a:effectLst/>
              <a:latin typeface="SimHei" panose="02010609060101010101" pitchFamily="49" charset="-122"/>
              <a:ea typeface="SimHei" panose="02010609060101010101" pitchFamily="49" charset="-122"/>
            </a:endParaRPr>
          </a:p>
        </p:txBody>
      </p:sp>
      <p:pic>
        <p:nvPicPr>
          <p:cNvPr id="12" name="图片 11">
            <a:extLst>
              <a:ext uri="{FF2B5EF4-FFF2-40B4-BE49-F238E27FC236}">
                <a16:creationId xmlns:a16="http://schemas.microsoft.com/office/drawing/2014/main" id="{8703D4D1-72DE-F648-A0E4-DEBB8AFEA9A7}"/>
              </a:ext>
            </a:extLst>
          </p:cNvPr>
          <p:cNvPicPr>
            <a:picLocks noChangeAspect="1"/>
          </p:cNvPicPr>
          <p:nvPr/>
        </p:nvPicPr>
        <p:blipFill>
          <a:blip r:embed="rId3"/>
          <a:stretch>
            <a:fillRect/>
          </a:stretch>
        </p:blipFill>
        <p:spPr>
          <a:xfrm>
            <a:off x="7032104" y="2024843"/>
            <a:ext cx="4849820" cy="3186847"/>
          </a:xfrm>
          <a:prstGeom prst="rect">
            <a:avLst/>
          </a:prstGeom>
        </p:spPr>
      </p:pic>
      <p:sp>
        <p:nvSpPr>
          <p:cNvPr id="14" name="文本框 13">
            <a:extLst>
              <a:ext uri="{FF2B5EF4-FFF2-40B4-BE49-F238E27FC236}">
                <a16:creationId xmlns:a16="http://schemas.microsoft.com/office/drawing/2014/main" id="{A8262E76-B4EC-E547-80FC-7E688E160E6B}"/>
              </a:ext>
            </a:extLst>
          </p:cNvPr>
          <p:cNvSpPr txBox="1"/>
          <p:nvPr/>
        </p:nvSpPr>
        <p:spPr>
          <a:xfrm>
            <a:off x="8328248" y="5252814"/>
            <a:ext cx="2664296" cy="338554"/>
          </a:xfrm>
          <a:prstGeom prst="rect">
            <a:avLst/>
          </a:prstGeom>
          <a:noFill/>
        </p:spPr>
        <p:txBody>
          <a:bodyPr wrap="square" rtlCol="0">
            <a:spAutoFit/>
          </a:bodyPr>
          <a:lstStyle/>
          <a:p>
            <a:r>
              <a:rPr lang="zh-CN" altLang="en-US" sz="1600" dirty="0">
                <a:latin typeface="KaiTi" panose="02010609060101010101" pitchFamily="49" charset="-122"/>
                <a:ea typeface="KaiTi" panose="02010609060101010101" pitchFamily="49" charset="-122"/>
              </a:rPr>
              <a:t>步骤一</a:t>
            </a:r>
            <a:r>
              <a:rPr lang="zh-CN" altLang="zh-CN" sz="1600" dirty="0">
                <a:latin typeface="KaiTi" panose="02010609060101010101" pitchFamily="49" charset="-122"/>
                <a:ea typeface="KaiTi" panose="02010609060101010101" pitchFamily="49" charset="-122"/>
              </a:rPr>
              <a:t>嵌入流程</a:t>
            </a:r>
          </a:p>
        </p:txBody>
      </p:sp>
    </p:spTree>
    <p:extLst>
      <p:ext uri="{BB962C8B-B14F-4D97-AF65-F5344CB8AC3E}">
        <p14:creationId xmlns:p14="http://schemas.microsoft.com/office/powerpoint/2010/main" val="4069154249"/>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14</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以知识图谱子图作为检索单位的检索方法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22" name="文本框 21">
            <a:extLst>
              <a:ext uri="{FF2B5EF4-FFF2-40B4-BE49-F238E27FC236}">
                <a16:creationId xmlns:a16="http://schemas.microsoft.com/office/drawing/2014/main" id="{6582ADFD-FD2B-FB46-92FE-75CB40280C33}"/>
              </a:ext>
            </a:extLst>
          </p:cNvPr>
          <p:cNvSpPr txBox="1"/>
          <p:nvPr/>
        </p:nvSpPr>
        <p:spPr>
          <a:xfrm>
            <a:off x="480589" y="1507168"/>
            <a:ext cx="10873208" cy="698268"/>
          </a:xfrm>
          <a:prstGeom prst="rect">
            <a:avLst/>
          </a:prstGeom>
          <a:noFill/>
        </p:spPr>
        <p:txBody>
          <a:bodyPr wrap="square" rtlCol="0">
            <a:spAutoFit/>
          </a:bodyPr>
          <a:lstStyle/>
          <a:p>
            <a:pPr>
              <a:lnSpc>
                <a:spcPct val="200000"/>
              </a:lnSpc>
            </a:pPr>
            <a:r>
              <a:rPr lang="zh-CN" altLang="en-US" sz="2400" b="1" dirty="0">
                <a:latin typeface="SimHei" panose="02010609060101010101" pitchFamily="49" charset="-122"/>
                <a:ea typeface="SimHei" panose="02010609060101010101" pitchFamily="49" charset="-122"/>
              </a:rPr>
              <a:t>步骤二：基于</a:t>
            </a:r>
            <a:r>
              <a:rPr lang="en" altLang="zh-CN" sz="2400" b="1" dirty="0">
                <a:latin typeface="SimHei" panose="02010609060101010101" pitchFamily="49" charset="-122"/>
                <a:ea typeface="SimHei" panose="02010609060101010101" pitchFamily="49" charset="-122"/>
              </a:rPr>
              <a:t>DBSCAN</a:t>
            </a:r>
            <a:r>
              <a:rPr lang="zh-CN" altLang="en-US" sz="2400" b="1" dirty="0">
                <a:latin typeface="SimHei" panose="02010609060101010101" pitchFamily="49" charset="-122"/>
                <a:ea typeface="SimHei" panose="02010609060101010101" pitchFamily="49" charset="-122"/>
              </a:rPr>
              <a:t>算法的层次聚类知识图谱子图划分算法</a:t>
            </a:r>
            <a:endParaRPr lang="en-US" altLang="zh-CN" sz="2400" b="1" dirty="0">
              <a:latin typeface="SimHei" panose="02010609060101010101" pitchFamily="49" charset="-122"/>
              <a:ea typeface="SimHei" panose="02010609060101010101" pitchFamily="49" charset="-122"/>
            </a:endParaRPr>
          </a:p>
        </p:txBody>
      </p:sp>
      <p:pic>
        <p:nvPicPr>
          <p:cNvPr id="6" name="未命名.m4v" descr="未命名.m4v">
            <a:hlinkClick r:id="" action="ppaction://media"/>
            <a:extLst>
              <a:ext uri="{FF2B5EF4-FFF2-40B4-BE49-F238E27FC236}">
                <a16:creationId xmlns:a16="http://schemas.microsoft.com/office/drawing/2014/main" id="{C506B686-AFE0-874D-AFF4-7C750F0AFE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5984" y="2213820"/>
            <a:ext cx="8016213" cy="4509120"/>
          </a:xfrm>
          <a:prstGeom prst="rect">
            <a:avLst/>
          </a:prstGeom>
        </p:spPr>
      </p:pic>
    </p:spTree>
    <p:extLst>
      <p:ext uri="{BB962C8B-B14F-4D97-AF65-F5344CB8AC3E}">
        <p14:creationId xmlns:p14="http://schemas.microsoft.com/office/powerpoint/2010/main" val="2669974562"/>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15</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以知识图谱子图作为检索单位的检索方法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11" name="图片 10">
            <a:extLst>
              <a:ext uri="{FF2B5EF4-FFF2-40B4-BE49-F238E27FC236}">
                <a16:creationId xmlns:a16="http://schemas.microsoft.com/office/drawing/2014/main" id="{D62899A3-3490-F640-9FEF-BA5D025CE58F}"/>
              </a:ext>
            </a:extLst>
          </p:cNvPr>
          <p:cNvPicPr>
            <a:picLocks noChangeAspect="1"/>
          </p:cNvPicPr>
          <p:nvPr/>
        </p:nvPicPr>
        <p:blipFill rotWithShape="1">
          <a:blip r:embed="rId3"/>
          <a:srcRect l="26894" t="31068" r="29440" b="31777"/>
          <a:stretch/>
        </p:blipFill>
        <p:spPr>
          <a:xfrm>
            <a:off x="736629" y="3945353"/>
            <a:ext cx="3498021" cy="2952764"/>
          </a:xfrm>
          <a:prstGeom prst="rect">
            <a:avLst/>
          </a:prstGeom>
        </p:spPr>
      </p:pic>
      <p:pic>
        <p:nvPicPr>
          <p:cNvPr id="17" name="图片 16">
            <a:extLst>
              <a:ext uri="{FF2B5EF4-FFF2-40B4-BE49-F238E27FC236}">
                <a16:creationId xmlns:a16="http://schemas.microsoft.com/office/drawing/2014/main" id="{C7B036D2-B3E5-F147-B5EA-10E88FAF4045}"/>
              </a:ext>
            </a:extLst>
          </p:cNvPr>
          <p:cNvPicPr>
            <a:picLocks noChangeAspect="1"/>
          </p:cNvPicPr>
          <p:nvPr/>
        </p:nvPicPr>
        <p:blipFill rotWithShape="1">
          <a:blip r:embed="rId4"/>
          <a:srcRect l="36590" t="23341" r="34396" b="45401"/>
          <a:stretch/>
        </p:blipFill>
        <p:spPr>
          <a:xfrm>
            <a:off x="6360379" y="3772563"/>
            <a:ext cx="2743199" cy="2931847"/>
          </a:xfrm>
          <a:prstGeom prst="rect">
            <a:avLst/>
          </a:prstGeom>
        </p:spPr>
      </p:pic>
      <p:pic>
        <p:nvPicPr>
          <p:cNvPr id="18" name="图片 17">
            <a:extLst>
              <a:ext uri="{FF2B5EF4-FFF2-40B4-BE49-F238E27FC236}">
                <a16:creationId xmlns:a16="http://schemas.microsoft.com/office/drawing/2014/main" id="{80BB8C43-11F0-8C46-8679-166FA6B95005}"/>
              </a:ext>
            </a:extLst>
          </p:cNvPr>
          <p:cNvPicPr>
            <a:picLocks noChangeAspect="1"/>
          </p:cNvPicPr>
          <p:nvPr/>
        </p:nvPicPr>
        <p:blipFill rotWithShape="1">
          <a:blip r:embed="rId5"/>
          <a:srcRect l="27087" t="27299" r="37498" b="34382"/>
          <a:stretch/>
        </p:blipFill>
        <p:spPr>
          <a:xfrm>
            <a:off x="9345472" y="4004279"/>
            <a:ext cx="2409509" cy="2586269"/>
          </a:xfrm>
          <a:prstGeom prst="rect">
            <a:avLst/>
          </a:prstGeom>
        </p:spPr>
      </p:pic>
      <p:pic>
        <p:nvPicPr>
          <p:cNvPr id="20" name="图片 19">
            <a:extLst>
              <a:ext uri="{FF2B5EF4-FFF2-40B4-BE49-F238E27FC236}">
                <a16:creationId xmlns:a16="http://schemas.microsoft.com/office/drawing/2014/main" id="{3E0C932B-1F50-7D4B-B78D-F056E5A14800}"/>
              </a:ext>
            </a:extLst>
          </p:cNvPr>
          <p:cNvPicPr>
            <a:picLocks noChangeAspect="1"/>
          </p:cNvPicPr>
          <p:nvPr/>
        </p:nvPicPr>
        <p:blipFill rotWithShape="1">
          <a:blip r:embed="rId6"/>
          <a:srcRect l="29168" t="27951" r="33488" b="31100"/>
          <a:stretch/>
        </p:blipFill>
        <p:spPr>
          <a:xfrm>
            <a:off x="4720588" y="4272245"/>
            <a:ext cx="2023640" cy="2201283"/>
          </a:xfrm>
          <a:prstGeom prst="rect">
            <a:avLst/>
          </a:prstGeom>
        </p:spPr>
      </p:pic>
      <p:sp>
        <p:nvSpPr>
          <p:cNvPr id="25" name="右箭头 24">
            <a:extLst>
              <a:ext uri="{FF2B5EF4-FFF2-40B4-BE49-F238E27FC236}">
                <a16:creationId xmlns:a16="http://schemas.microsoft.com/office/drawing/2014/main" id="{BE1262DE-7D59-024D-8305-31D710FD0FEB}"/>
              </a:ext>
            </a:extLst>
          </p:cNvPr>
          <p:cNvSpPr/>
          <p:nvPr/>
        </p:nvSpPr>
        <p:spPr>
          <a:xfrm>
            <a:off x="4160493" y="5228500"/>
            <a:ext cx="560094" cy="369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SimHei" panose="02010609060101010101" pitchFamily="49" charset="-122"/>
              <a:ea typeface="SimHei" panose="02010609060101010101" pitchFamily="49" charset="-122"/>
            </a:endParaRPr>
          </a:p>
        </p:txBody>
      </p:sp>
      <p:sp>
        <p:nvSpPr>
          <p:cNvPr id="19" name="文本框 18">
            <a:extLst>
              <a:ext uri="{FF2B5EF4-FFF2-40B4-BE49-F238E27FC236}">
                <a16:creationId xmlns:a16="http://schemas.microsoft.com/office/drawing/2014/main" id="{FAE43ED4-746E-E445-A072-576ACE4017E5}"/>
              </a:ext>
            </a:extLst>
          </p:cNvPr>
          <p:cNvSpPr txBox="1"/>
          <p:nvPr/>
        </p:nvSpPr>
        <p:spPr>
          <a:xfrm>
            <a:off x="480589" y="1507168"/>
            <a:ext cx="10873208" cy="698268"/>
          </a:xfrm>
          <a:prstGeom prst="rect">
            <a:avLst/>
          </a:prstGeom>
          <a:noFill/>
        </p:spPr>
        <p:txBody>
          <a:bodyPr wrap="square" rtlCol="0">
            <a:spAutoFit/>
          </a:bodyPr>
          <a:lstStyle/>
          <a:p>
            <a:pPr>
              <a:lnSpc>
                <a:spcPct val="200000"/>
              </a:lnSpc>
            </a:pPr>
            <a:r>
              <a:rPr lang="zh-CN" altLang="en-US" sz="2400" b="1" dirty="0">
                <a:latin typeface="SimHei" panose="02010609060101010101" pitchFamily="49" charset="-122"/>
                <a:ea typeface="SimHei" panose="02010609060101010101" pitchFamily="49" charset="-122"/>
              </a:rPr>
              <a:t>步骤三：基于知识图谱子图进行</a:t>
            </a:r>
            <a:r>
              <a:rPr lang="en-US" altLang="zh-CN" sz="2400" b="1" dirty="0" err="1">
                <a:latin typeface="SimHei" panose="02010609060101010101" pitchFamily="49" charset="-122"/>
                <a:ea typeface="SimHei" panose="02010609060101010101" pitchFamily="49" charset="-122"/>
              </a:rPr>
              <a:t>Faiss</a:t>
            </a:r>
            <a:r>
              <a:rPr lang="zh-CN" altLang="en-US" sz="2400" b="1" dirty="0">
                <a:latin typeface="SimHei" panose="02010609060101010101" pitchFamily="49" charset="-122"/>
                <a:ea typeface="SimHei" panose="02010609060101010101" pitchFamily="49" charset="-122"/>
              </a:rPr>
              <a:t>检索</a:t>
            </a:r>
            <a:endParaRPr lang="en-US" altLang="zh-CN" sz="2400" b="1" dirty="0">
              <a:latin typeface="SimHei" panose="02010609060101010101" pitchFamily="49" charset="-122"/>
              <a:ea typeface="SimHei" panose="02010609060101010101" pitchFamily="49" charset="-122"/>
            </a:endParaRPr>
          </a:p>
        </p:txBody>
      </p:sp>
      <p:sp>
        <p:nvSpPr>
          <p:cNvPr id="27" name="文本框 26">
            <a:extLst>
              <a:ext uri="{FF2B5EF4-FFF2-40B4-BE49-F238E27FC236}">
                <a16:creationId xmlns:a16="http://schemas.microsoft.com/office/drawing/2014/main" id="{96CC7412-51D8-8E43-8BC8-F91295D3FDEB}"/>
              </a:ext>
            </a:extLst>
          </p:cNvPr>
          <p:cNvSpPr txBox="1"/>
          <p:nvPr/>
        </p:nvSpPr>
        <p:spPr>
          <a:xfrm>
            <a:off x="530739" y="2078495"/>
            <a:ext cx="10873208" cy="1866858"/>
          </a:xfrm>
          <a:prstGeom prst="rect">
            <a:avLst/>
          </a:prstGeom>
          <a:noFill/>
        </p:spPr>
        <p:txBody>
          <a:bodyPr wrap="square" rtlCol="0">
            <a:spAutoFit/>
          </a:bodyPr>
          <a:lstStyle/>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1.</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将知识图谱子图进行嵌入</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2.</a:t>
            </a:r>
            <a:r>
              <a:rPr lang="zh-CN" altLang="en-US" sz="2000" dirty="0">
                <a:latin typeface="SimHei" panose="02010609060101010101" pitchFamily="49" charset="-122"/>
                <a:ea typeface="SimHei" panose="02010609060101010101" pitchFamily="49" charset="-122"/>
                <a:cs typeface="Times New Roman" panose="02020603050405020304" pitchFamily="18" charset="0"/>
              </a:rPr>
              <a:t>使用</a:t>
            </a:r>
            <a:r>
              <a:rPr lang="en-US" altLang="zh-CN" sz="2000" dirty="0" err="1">
                <a:latin typeface="SimHei" panose="02010609060101010101" pitchFamily="49" charset="-122"/>
                <a:ea typeface="SimHei" panose="02010609060101010101" pitchFamily="49" charset="-122"/>
                <a:cs typeface="Times New Roman" panose="02020603050405020304" pitchFamily="18" charset="0"/>
              </a:rPr>
              <a:t>Faiss</a:t>
            </a:r>
            <a:r>
              <a:rPr lang="zh-CN" altLang="en-US" sz="2000" dirty="0">
                <a:latin typeface="SimHei" panose="02010609060101010101" pitchFamily="49" charset="-122"/>
                <a:ea typeface="SimHei" panose="02010609060101010101" pitchFamily="49" charset="-122"/>
                <a:cs typeface="Times New Roman" panose="02020603050405020304" pitchFamily="18" charset="0"/>
              </a:rPr>
              <a:t>构建</a:t>
            </a:r>
            <a:r>
              <a:rPr lang="en" altLang="zh-CN" sz="2000" dirty="0">
                <a:latin typeface="SimHei" panose="02010609060101010101" pitchFamily="49" charset="-122"/>
                <a:ea typeface="SimHei" panose="02010609060101010101" pitchFamily="49" charset="-122"/>
                <a:cs typeface="Times New Roman" panose="02020603050405020304" pitchFamily="18" charset="0"/>
              </a:rPr>
              <a:t>IndexFlatL2</a:t>
            </a:r>
            <a:r>
              <a:rPr lang="zh-CN" altLang="en-US" sz="2000" dirty="0">
                <a:latin typeface="SimHei" panose="02010609060101010101" pitchFamily="49" charset="-122"/>
                <a:ea typeface="SimHei" panose="02010609060101010101" pitchFamily="49" charset="-122"/>
                <a:cs typeface="Times New Roman" panose="02020603050405020304" pitchFamily="18" charset="0"/>
              </a:rPr>
              <a:t>索引</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3.</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将查询文本嵌入，将查询向量传递索引进行检索</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4.</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将检索到的嵌入向量映射回原始知识图谱  </a:t>
            </a:r>
            <a:endParaRPr lang="zh-CN" altLang="zh-CN" sz="2000" dirty="0">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8073290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实验设计与结果分析</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16</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知识图谱与数据集构造</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E734B7A0-8535-3345-A6CE-7F0E17366E85}"/>
              </a:ext>
            </a:extLst>
          </p:cNvPr>
          <p:cNvSpPr txBox="1"/>
          <p:nvPr/>
        </p:nvSpPr>
        <p:spPr>
          <a:xfrm>
            <a:off x="659396" y="1988840"/>
            <a:ext cx="10873208" cy="2246769"/>
          </a:xfrm>
          <a:prstGeom prst="rect">
            <a:avLst/>
          </a:prstGeom>
          <a:noFill/>
        </p:spPr>
        <p:txBody>
          <a:bodyPr wrap="square" rtlCol="0">
            <a:spAutoFit/>
          </a:bodyPr>
          <a:lstStyle/>
          <a:p>
            <a:pPr marL="285750" indent="-285750">
              <a:buFont typeface="Wingdings" pitchFamily="2" charset="2"/>
              <a:buChar char="l"/>
            </a:pPr>
            <a:r>
              <a:rPr lang="zh-CN" altLang="en-US" sz="2400" b="1" dirty="0">
                <a:latin typeface="SimHei" panose="02010609060101010101" pitchFamily="49" charset="-122"/>
                <a:ea typeface="SimHei" panose="02010609060101010101" pitchFamily="49" charset="-122"/>
              </a:rPr>
              <a:t>知识图谱</a:t>
            </a:r>
            <a:endParaRPr lang="en-US" altLang="zh-CN" sz="2400" b="1" dirty="0">
              <a:latin typeface="SimHei" panose="02010609060101010101" pitchFamily="49" charset="-122"/>
              <a:ea typeface="SimHei" panose="02010609060101010101" pitchFamily="49" charset="-122"/>
            </a:endParaRPr>
          </a:p>
          <a:p>
            <a:r>
              <a:rPr lang="zh-CN" altLang="en-US" sz="2000" dirty="0">
                <a:latin typeface="SimHei" panose="02010609060101010101" pitchFamily="49" charset="-122"/>
                <a:ea typeface="SimHei" panose="02010609060101010101" pitchFamily="49" charset="-122"/>
              </a:rPr>
              <a:t>获取科学教育知识点名称</a:t>
            </a:r>
            <a:r>
              <a:rPr lang="en-US" altLang="zh-CN" sz="2400" b="1" dirty="0">
                <a:solidFill>
                  <a:srgbClr val="FF0000"/>
                </a:solidFill>
                <a:latin typeface="SimHei" panose="02010609060101010101" pitchFamily="49" charset="-122"/>
                <a:ea typeface="SimHei" panose="02010609060101010101" pitchFamily="49" charset="-122"/>
              </a:rPr>
              <a:t>5588</a:t>
            </a:r>
            <a:r>
              <a:rPr lang="zh-CN" altLang="en-US" sz="2400" b="1" dirty="0">
                <a:solidFill>
                  <a:srgbClr val="FF0000"/>
                </a:solidFill>
                <a:latin typeface="SimHei" panose="02010609060101010101" pitchFamily="49" charset="-122"/>
                <a:ea typeface="SimHei" panose="02010609060101010101" pitchFamily="49" charset="-122"/>
              </a:rPr>
              <a:t>个</a:t>
            </a:r>
            <a:r>
              <a:rPr lang="zh-CN" altLang="en-US" sz="2000" dirty="0">
                <a:latin typeface="SimHei" panose="02010609060101010101" pitchFamily="49" charset="-122"/>
                <a:ea typeface="SimHei" panose="02010609060101010101" pitchFamily="49" charset="-122"/>
              </a:rPr>
              <a:t>。</a:t>
            </a:r>
          </a:p>
          <a:p>
            <a:r>
              <a:rPr lang="zh-CN" altLang="en-US" sz="2000" dirty="0">
                <a:latin typeface="SimHei" panose="02010609060101010101" pitchFamily="49" charset="-122"/>
                <a:ea typeface="SimHei" panose="02010609060101010101" pitchFamily="49" charset="-122"/>
              </a:rPr>
              <a:t>构造了一个包含</a:t>
            </a:r>
            <a:r>
              <a:rPr lang="en-US" altLang="zh-CN" sz="2400" dirty="0">
                <a:solidFill>
                  <a:srgbClr val="FF0000"/>
                </a:solidFill>
                <a:latin typeface="SimHei" panose="02010609060101010101" pitchFamily="49" charset="-122"/>
                <a:ea typeface="SimHei" panose="02010609060101010101" pitchFamily="49" charset="-122"/>
              </a:rPr>
              <a:t>100000</a:t>
            </a:r>
            <a:r>
              <a:rPr lang="zh-CN" altLang="en-US" sz="2400" dirty="0">
                <a:solidFill>
                  <a:srgbClr val="FF0000"/>
                </a:solidFill>
                <a:latin typeface="SimHei" panose="02010609060101010101" pitchFamily="49" charset="-122"/>
                <a:ea typeface="SimHei" panose="02010609060101010101" pitchFamily="49" charset="-122"/>
              </a:rPr>
              <a:t>条</a:t>
            </a:r>
            <a:r>
              <a:rPr lang="zh-CN" altLang="en-US" sz="2000" dirty="0">
                <a:latin typeface="SimHei" panose="02010609060101010101" pitchFamily="49" charset="-122"/>
                <a:ea typeface="SimHei" panose="02010609060101010101" pitchFamily="49" charset="-122"/>
              </a:rPr>
              <a:t>知识图谱三元组的科学教育知识图谱。</a:t>
            </a:r>
            <a:endParaRPr lang="en-US" altLang="zh-CN" sz="2000" dirty="0">
              <a:latin typeface="SimHei" panose="02010609060101010101" pitchFamily="49" charset="-122"/>
              <a:ea typeface="SimHei" panose="02010609060101010101" pitchFamily="49" charset="-122"/>
            </a:endParaRPr>
          </a:p>
          <a:p>
            <a:endParaRPr lang="en-US" altLang="zh-CN" sz="2000" dirty="0">
              <a:latin typeface="SimHei" panose="02010609060101010101" pitchFamily="49" charset="-122"/>
              <a:ea typeface="SimHei" panose="02010609060101010101" pitchFamily="49" charset="-122"/>
            </a:endParaRPr>
          </a:p>
          <a:p>
            <a:pPr marL="285750" indent="-285750">
              <a:buFont typeface="Wingdings" pitchFamily="2" charset="2"/>
              <a:buChar char="l"/>
            </a:pPr>
            <a:r>
              <a:rPr lang="zh-CN" altLang="en-US" sz="2400" b="1" dirty="0">
                <a:latin typeface="SimHei" panose="02010609060101010101" pitchFamily="49" charset="-122"/>
                <a:ea typeface="SimHei" panose="02010609060101010101" pitchFamily="49" charset="-122"/>
              </a:rPr>
              <a:t>数据集</a:t>
            </a:r>
            <a:endParaRPr lang="en-US" altLang="zh-CN" sz="2400" b="1" dirty="0">
              <a:latin typeface="SimHei" panose="02010609060101010101" pitchFamily="49" charset="-122"/>
              <a:ea typeface="SimHei" panose="02010609060101010101" pitchFamily="49" charset="-122"/>
            </a:endParaRPr>
          </a:p>
          <a:p>
            <a:r>
              <a:rPr lang="zh-CN" altLang="en-US" sz="2000" dirty="0">
                <a:latin typeface="SimHei" panose="02010609060101010101" pitchFamily="49" charset="-122"/>
                <a:ea typeface="SimHei" panose="02010609060101010101" pitchFamily="49" charset="-122"/>
              </a:rPr>
              <a:t>构造了包含</a:t>
            </a:r>
            <a:r>
              <a:rPr lang="en-US" altLang="zh-CN" sz="2400" dirty="0">
                <a:solidFill>
                  <a:srgbClr val="FF0000"/>
                </a:solidFill>
                <a:latin typeface="SimHei" panose="02010609060101010101" pitchFamily="49" charset="-122"/>
                <a:ea typeface="SimHei" panose="02010609060101010101" pitchFamily="49" charset="-122"/>
              </a:rPr>
              <a:t>50</a:t>
            </a:r>
            <a:r>
              <a:rPr lang="zh-CN" altLang="en-US" sz="2400" dirty="0">
                <a:solidFill>
                  <a:srgbClr val="FF0000"/>
                </a:solidFill>
                <a:latin typeface="SimHei" panose="02010609060101010101" pitchFamily="49" charset="-122"/>
                <a:ea typeface="SimHei" panose="02010609060101010101" pitchFamily="49" charset="-122"/>
              </a:rPr>
              <a:t>条</a:t>
            </a:r>
            <a:r>
              <a:rPr lang="zh-CN" altLang="en-US" sz="2000" dirty="0">
                <a:latin typeface="SimHei" panose="02010609060101010101" pitchFamily="49" charset="-122"/>
                <a:ea typeface="SimHei" panose="02010609060101010101" pitchFamily="49" charset="-122"/>
              </a:rPr>
              <a:t>与本文构建的科学教育知识图谱相关的</a:t>
            </a:r>
            <a:r>
              <a:rPr lang="zh-CN" altLang="en-US" sz="2400" dirty="0">
                <a:solidFill>
                  <a:srgbClr val="FF0000"/>
                </a:solidFill>
                <a:latin typeface="SimHei" panose="02010609060101010101" pitchFamily="49" charset="-122"/>
                <a:ea typeface="SimHei" panose="02010609060101010101" pitchFamily="49" charset="-122"/>
              </a:rPr>
              <a:t>自然问答对</a:t>
            </a:r>
            <a:r>
              <a:rPr lang="zh-CN" altLang="en-US" sz="2000" dirty="0">
                <a:latin typeface="SimHei" panose="02010609060101010101" pitchFamily="49" charset="-122"/>
                <a:ea typeface="SimHei" panose="02010609060101010101" pitchFamily="49" charset="-122"/>
              </a:rPr>
              <a:t>作为测试数据集。 </a:t>
            </a:r>
          </a:p>
        </p:txBody>
      </p:sp>
    </p:spTree>
    <p:extLst>
      <p:ext uri="{BB962C8B-B14F-4D97-AF65-F5344CB8AC3E}">
        <p14:creationId xmlns:p14="http://schemas.microsoft.com/office/powerpoint/2010/main" val="615178410"/>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实验设计与结果分析</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17</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评价方法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E734B7A0-8535-3345-A6CE-7F0E17366E85}"/>
              </a:ext>
            </a:extLst>
          </p:cNvPr>
          <p:cNvSpPr txBox="1"/>
          <p:nvPr/>
        </p:nvSpPr>
        <p:spPr>
          <a:xfrm>
            <a:off x="659396" y="1776874"/>
            <a:ext cx="10873208" cy="400110"/>
          </a:xfrm>
          <a:prstGeom prst="rect">
            <a:avLst/>
          </a:prstGeom>
          <a:noFill/>
        </p:spPr>
        <p:txBody>
          <a:bodyPr wrap="square" rtlCol="0">
            <a:spAutoFit/>
          </a:bodyPr>
          <a:lstStyle/>
          <a:p>
            <a:r>
              <a:rPr lang="zh-CN" altLang="en-US" sz="2000" b="1" dirty="0">
                <a:latin typeface="SimHei" panose="02010609060101010101" pitchFamily="49" charset="-122"/>
                <a:ea typeface="SimHei" panose="02010609060101010101" pitchFamily="49" charset="-122"/>
              </a:rPr>
              <a:t>选用忠实度</a:t>
            </a:r>
            <a:r>
              <a:rPr lang="en-US" altLang="zh-CN" sz="2000" b="1" dirty="0">
                <a:latin typeface="SimHei" panose="02010609060101010101" pitchFamily="49" charset="-122"/>
                <a:ea typeface="SimHei" panose="02010609060101010101" pitchFamily="49" charset="-122"/>
              </a:rPr>
              <a:t>(Faithfulness)</a:t>
            </a:r>
            <a:r>
              <a:rPr lang="zh-CN" altLang="en-US" sz="2000" b="1" dirty="0">
                <a:latin typeface="SimHei" panose="02010609060101010101" pitchFamily="49" charset="-122"/>
                <a:ea typeface="SimHei" panose="02010609060101010101" pitchFamily="49" charset="-122"/>
              </a:rPr>
              <a:t>、答案正确性</a:t>
            </a:r>
            <a:r>
              <a:rPr lang="en-US" altLang="zh-CN" sz="2000" b="1" dirty="0">
                <a:latin typeface="SimHei" panose="02010609060101010101" pitchFamily="49" charset="-122"/>
                <a:ea typeface="SimHei" panose="02010609060101010101" pitchFamily="49" charset="-122"/>
              </a:rPr>
              <a:t>(Answer Correctness)</a:t>
            </a:r>
            <a:r>
              <a:rPr lang="zh-CN" altLang="en-US" sz="2000" b="1" dirty="0">
                <a:latin typeface="SimHei" panose="02010609060101010101" pitchFamily="49" charset="-122"/>
                <a:ea typeface="SimHei" panose="02010609060101010101" pitchFamily="49" charset="-122"/>
              </a:rPr>
              <a:t>这两个评价指标。</a:t>
            </a: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2311137"/>
            <a:ext cx="10873208" cy="2790187"/>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000" b="1" dirty="0">
                <a:latin typeface="SimHei" panose="02010609060101010101" pitchFamily="49" charset="-122"/>
                <a:ea typeface="SimHei" panose="02010609060101010101" pitchFamily="49" charset="-122"/>
              </a:rPr>
              <a:t>忠实度</a:t>
            </a:r>
            <a:endParaRPr lang="en-US" altLang="zh-CN" sz="2000" b="1" dirty="0">
              <a:latin typeface="SimHei" panose="02010609060101010101" pitchFamily="49" charset="-122"/>
              <a:ea typeface="SimHei" panose="02010609060101010101" pitchFamily="49" charset="-122"/>
            </a:endParaRPr>
          </a:p>
          <a:p>
            <a:pPr>
              <a:lnSpc>
                <a:spcPct val="150000"/>
              </a:lnSpc>
            </a:pPr>
            <a:r>
              <a:rPr lang="zh-CN" altLang="en-US" sz="2000" dirty="0">
                <a:latin typeface="SimHei" panose="02010609060101010101" pitchFamily="49" charset="-122"/>
                <a:ea typeface="SimHei" panose="02010609060101010101" pitchFamily="49" charset="-122"/>
              </a:rPr>
              <a:t>忠实度是用来衡量生成答案与检索得到的参考背景知识之间</a:t>
            </a:r>
            <a:r>
              <a:rPr lang="zh-CN" altLang="en-US" sz="2000" dirty="0">
                <a:solidFill>
                  <a:srgbClr val="FF0000"/>
                </a:solidFill>
                <a:latin typeface="SimHei" panose="02010609060101010101" pitchFamily="49" charset="-122"/>
                <a:ea typeface="SimHei" panose="02010609060101010101" pitchFamily="49" charset="-122"/>
              </a:rPr>
              <a:t>事实一致性</a:t>
            </a:r>
            <a:r>
              <a:rPr lang="zh-CN" altLang="en-US" sz="2000" dirty="0">
                <a:latin typeface="SimHei" panose="02010609060101010101" pitchFamily="49" charset="-122"/>
                <a:ea typeface="SimHei" panose="02010609060101010101" pitchFamily="49" charset="-122"/>
              </a:rPr>
              <a:t>的指标。</a:t>
            </a:r>
            <a:endParaRPr lang="en-US" altLang="zh-CN" sz="2000" dirty="0">
              <a:latin typeface="SimHei" panose="02010609060101010101" pitchFamily="49" charset="-122"/>
              <a:ea typeface="SimHei" panose="02010609060101010101" pitchFamily="49" charset="-122"/>
            </a:endParaRPr>
          </a:p>
          <a:p>
            <a:pPr>
              <a:lnSpc>
                <a:spcPct val="150000"/>
              </a:lnSpc>
            </a:pPr>
            <a:r>
              <a:rPr lang="zh-CN" altLang="en-US" sz="2000" dirty="0">
                <a:latin typeface="SimHei" panose="02010609060101010101" pitchFamily="49" charset="-122"/>
                <a:ea typeface="SimHei" panose="02010609060101010101" pitchFamily="49" charset="-122"/>
              </a:rPr>
              <a:t>大模型生成答案包含的信息量有多少来自从检索捕获的信息量。</a:t>
            </a:r>
            <a:endParaRPr lang="en-US" altLang="zh-CN" sz="200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l"/>
            </a:pPr>
            <a:r>
              <a:rPr lang="zh-CN" altLang="en-US" sz="2000" b="1" dirty="0">
                <a:latin typeface="SimHei" panose="02010609060101010101" pitchFamily="49" charset="-122"/>
                <a:ea typeface="SimHei" panose="02010609060101010101" pitchFamily="49" charset="-122"/>
              </a:rPr>
              <a:t>答案正确性</a:t>
            </a:r>
          </a:p>
          <a:p>
            <a:pPr>
              <a:lnSpc>
                <a:spcPct val="150000"/>
              </a:lnSpc>
            </a:pPr>
            <a:r>
              <a:rPr lang="zh-CN" altLang="en-US" sz="2000" dirty="0">
                <a:latin typeface="SimHei" panose="02010609060101010101" pitchFamily="49" charset="-122"/>
                <a:ea typeface="SimHei" panose="02010609060101010101" pitchFamily="49" charset="-122"/>
              </a:rPr>
              <a:t>答案正确性涉及评估生成的答案与真实答案的准确性。答案正确性依赖于两个方面：</a:t>
            </a:r>
            <a:r>
              <a:rPr lang="zh-CN" altLang="en-US" sz="2000" b="1" dirty="0">
                <a:latin typeface="SimHei" panose="02010609060101010101" pitchFamily="49" charset="-122"/>
                <a:ea typeface="SimHei" panose="02010609060101010101" pitchFamily="49" charset="-122"/>
              </a:rPr>
              <a:t>生成答案的</a:t>
            </a:r>
            <a:r>
              <a:rPr lang="zh-CN" altLang="en-US" sz="2000" b="1" dirty="0">
                <a:solidFill>
                  <a:srgbClr val="FF0000"/>
                </a:solidFill>
                <a:latin typeface="SimHei" panose="02010609060101010101" pitchFamily="49" charset="-122"/>
                <a:ea typeface="SimHei" panose="02010609060101010101" pitchFamily="49" charset="-122"/>
              </a:rPr>
              <a:t>事实正确性</a:t>
            </a:r>
            <a:r>
              <a:rPr lang="zh-CN" altLang="en-US" sz="2000" dirty="0">
                <a:latin typeface="SimHei" panose="02010609060101010101" pitchFamily="49" charset="-122"/>
                <a:ea typeface="SimHei" panose="02010609060101010101" pitchFamily="49" charset="-122"/>
              </a:rPr>
              <a:t>和</a:t>
            </a:r>
            <a:r>
              <a:rPr lang="zh-CN" altLang="en-US" sz="2000" b="1" dirty="0">
                <a:latin typeface="SimHei" panose="02010609060101010101" pitchFamily="49" charset="-122"/>
                <a:ea typeface="SimHei" panose="02010609060101010101" pitchFamily="49" charset="-122"/>
              </a:rPr>
              <a:t>生成答案与真实答案之间的</a:t>
            </a:r>
            <a:r>
              <a:rPr lang="zh-CN" altLang="en-US" sz="2000" b="1" dirty="0">
                <a:solidFill>
                  <a:srgbClr val="FF0000"/>
                </a:solidFill>
                <a:latin typeface="SimHei" panose="02010609060101010101" pitchFamily="49" charset="-122"/>
                <a:ea typeface="SimHei" panose="02010609060101010101" pitchFamily="49" charset="-122"/>
              </a:rPr>
              <a:t>语义相似性</a:t>
            </a:r>
            <a:r>
              <a:rPr lang="zh-CN" altLang="en-US" sz="2000" dirty="0">
                <a:latin typeface="SimHei" panose="02010609060101010101" pitchFamily="49" charset="-122"/>
                <a:ea typeface="SimHei" panose="02010609060101010101" pitchFamily="49" charset="-122"/>
              </a:rPr>
              <a:t>。</a:t>
            </a:r>
          </a:p>
        </p:txBody>
      </p:sp>
    </p:spTree>
    <p:extLst>
      <p:ext uri="{BB962C8B-B14F-4D97-AF65-F5344CB8AC3E}">
        <p14:creationId xmlns:p14="http://schemas.microsoft.com/office/powerpoint/2010/main" val="109462093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实验设计与结果分析</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18</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评价方法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1651084"/>
            <a:ext cx="10873208" cy="400110"/>
          </a:xfrm>
          <a:prstGeom prst="rect">
            <a:avLst/>
          </a:prstGeom>
          <a:noFill/>
        </p:spPr>
        <p:txBody>
          <a:bodyPr wrap="square" rtlCol="0">
            <a:spAutoFit/>
          </a:bodyPr>
          <a:lstStyle/>
          <a:p>
            <a:pPr marL="285750" indent="-285750">
              <a:buFont typeface="Wingdings" pitchFamily="2" charset="2"/>
              <a:buChar char="l"/>
            </a:pPr>
            <a:r>
              <a:rPr lang="zh-CN" altLang="zh-CN" sz="2000" b="1" dirty="0">
                <a:latin typeface="SimHei" panose="02010609060101010101" pitchFamily="49" charset="-122"/>
                <a:ea typeface="SimHei" panose="02010609060101010101" pitchFamily="49" charset="-122"/>
              </a:rPr>
              <a:t>实验一</a:t>
            </a:r>
            <a:r>
              <a:rPr lang="zh-CN" altLang="en-US" sz="2000" b="1" dirty="0">
                <a:latin typeface="SimHei" panose="02010609060101010101" pitchFamily="49" charset="-122"/>
                <a:ea typeface="SimHei" panose="02010609060101010101" pitchFamily="49" charset="-122"/>
              </a:rPr>
              <a:t> </a:t>
            </a:r>
            <a:r>
              <a:rPr lang="zh-CN" altLang="en-US" sz="2000" b="1" dirty="0">
                <a:latin typeface="SimHei" panose="02010609060101010101" pitchFamily="49" charset="-122"/>
                <a:ea typeface="SimHei" panose="02010609060101010101" pitchFamily="49" charset="-122"/>
                <a:cs typeface="Arial" panose="020B0604020202020204" pitchFamily="34" charset="0"/>
              </a:rPr>
              <a:t>以</a:t>
            </a:r>
            <a:r>
              <a:rPr lang="zh-CN" altLang="en-US" sz="2000" b="1" dirty="0">
                <a:solidFill>
                  <a:srgbClr val="FF0000"/>
                </a:solidFill>
                <a:latin typeface="SimHei" panose="02010609060101010101" pitchFamily="49" charset="-122"/>
                <a:ea typeface="SimHei" panose="02010609060101010101" pitchFamily="49" charset="-122"/>
                <a:cs typeface="Arial" panose="020B0604020202020204" pitchFamily="34" charset="0"/>
              </a:rPr>
              <a:t>知识图谱子图</a:t>
            </a:r>
            <a:r>
              <a:rPr lang="zh-CN" altLang="en-US" sz="2000" b="1" dirty="0">
                <a:latin typeface="SimHei" panose="02010609060101010101" pitchFamily="49" charset="-122"/>
                <a:ea typeface="SimHei" panose="02010609060101010101" pitchFamily="49" charset="-122"/>
                <a:cs typeface="Arial" panose="020B0604020202020204" pitchFamily="34" charset="0"/>
              </a:rPr>
              <a:t>作为检索单位的检索方法</a:t>
            </a:r>
            <a:r>
              <a:rPr lang="zh-CN" altLang="en-US" sz="2000" b="1" dirty="0">
                <a:latin typeface="SimHei" panose="02010609060101010101" pitchFamily="49" charset="-122"/>
                <a:ea typeface="SimHei" panose="02010609060101010101" pitchFamily="49" charset="-122"/>
              </a:rPr>
              <a:t>优越性</a:t>
            </a:r>
            <a:r>
              <a:rPr lang="zh-CN" altLang="zh-CN" sz="2000" b="1" dirty="0">
                <a:latin typeface="SimHei" panose="02010609060101010101" pitchFamily="49" charset="-122"/>
                <a:ea typeface="SimHei" panose="02010609060101010101" pitchFamily="49" charset="-122"/>
              </a:rPr>
              <a:t>对比</a:t>
            </a:r>
            <a:endParaRPr lang="zh-CN" altLang="en-US" sz="2000" b="1" dirty="0">
              <a:latin typeface="SimHei" panose="02010609060101010101" pitchFamily="49" charset="-122"/>
              <a:ea typeface="SimHei" panose="02010609060101010101" pitchFamily="49" charset="-122"/>
            </a:endParaRPr>
          </a:p>
        </p:txBody>
      </p:sp>
      <p:pic>
        <p:nvPicPr>
          <p:cNvPr id="4" name="图片 3">
            <a:extLst>
              <a:ext uri="{FF2B5EF4-FFF2-40B4-BE49-F238E27FC236}">
                <a16:creationId xmlns:a16="http://schemas.microsoft.com/office/drawing/2014/main" id="{1D92F125-D3BF-B74B-A96E-53225500F98C}"/>
              </a:ext>
            </a:extLst>
          </p:cNvPr>
          <p:cNvPicPr>
            <a:picLocks noChangeAspect="1"/>
          </p:cNvPicPr>
          <p:nvPr/>
        </p:nvPicPr>
        <p:blipFill>
          <a:blip r:embed="rId3"/>
          <a:stretch>
            <a:fillRect/>
          </a:stretch>
        </p:blipFill>
        <p:spPr>
          <a:xfrm>
            <a:off x="2621614" y="2796016"/>
            <a:ext cx="6642738" cy="2908911"/>
          </a:xfrm>
          <a:prstGeom prst="rect">
            <a:avLst/>
          </a:prstGeom>
        </p:spPr>
      </p:pic>
      <p:sp>
        <p:nvSpPr>
          <p:cNvPr id="10" name="文本框 9">
            <a:extLst>
              <a:ext uri="{FF2B5EF4-FFF2-40B4-BE49-F238E27FC236}">
                <a16:creationId xmlns:a16="http://schemas.microsoft.com/office/drawing/2014/main" id="{CDBBFAB6-FF73-8A43-9347-6D47D167ECB9}"/>
              </a:ext>
            </a:extLst>
          </p:cNvPr>
          <p:cNvSpPr txBox="1"/>
          <p:nvPr/>
        </p:nvSpPr>
        <p:spPr>
          <a:xfrm>
            <a:off x="4799856" y="2468615"/>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5</a:t>
            </a:r>
            <a:r>
              <a:rPr lang="zh-CN" altLang="en-US" dirty="0">
                <a:latin typeface="KaiTi" panose="02010609060101010101" pitchFamily="49" charset="-122"/>
                <a:ea typeface="KaiTi" panose="02010609060101010101" pitchFamily="49" charset="-122"/>
              </a:rPr>
              <a:t> 实验一对照结果 </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538963049"/>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实验设计与结果分析</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19</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评价方法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CB1A34DF-B6C9-3B44-9115-3306641ABE94}"/>
              </a:ext>
            </a:extLst>
          </p:cNvPr>
          <p:cNvPicPr>
            <a:picLocks noChangeAspect="1"/>
          </p:cNvPicPr>
          <p:nvPr/>
        </p:nvPicPr>
        <p:blipFill>
          <a:blip r:embed="rId3"/>
          <a:stretch>
            <a:fillRect/>
          </a:stretch>
        </p:blipFill>
        <p:spPr>
          <a:xfrm>
            <a:off x="2525043" y="2867373"/>
            <a:ext cx="7141914" cy="2546314"/>
          </a:xfrm>
          <a:prstGeom prst="rect">
            <a:avLst/>
          </a:prstGeom>
        </p:spPr>
      </p:pic>
      <p:sp>
        <p:nvSpPr>
          <p:cNvPr id="11" name="文本框 10">
            <a:extLst>
              <a:ext uri="{FF2B5EF4-FFF2-40B4-BE49-F238E27FC236}">
                <a16:creationId xmlns:a16="http://schemas.microsoft.com/office/drawing/2014/main" id="{A7688928-C70B-E249-85F3-B76E14B6485D}"/>
              </a:ext>
            </a:extLst>
          </p:cNvPr>
          <p:cNvSpPr txBox="1"/>
          <p:nvPr/>
        </p:nvSpPr>
        <p:spPr>
          <a:xfrm>
            <a:off x="5045323" y="2528833"/>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6</a:t>
            </a:r>
            <a:r>
              <a:rPr lang="zh-CN" altLang="en-US" dirty="0">
                <a:latin typeface="KaiTi" panose="02010609060101010101" pitchFamily="49" charset="-122"/>
                <a:ea typeface="KaiTi" panose="02010609060101010101" pitchFamily="49" charset="-122"/>
              </a:rPr>
              <a:t> 实验二对照结果 </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
        <p:nvSpPr>
          <p:cNvPr id="12" name="文本框 11">
            <a:extLst>
              <a:ext uri="{FF2B5EF4-FFF2-40B4-BE49-F238E27FC236}">
                <a16:creationId xmlns:a16="http://schemas.microsoft.com/office/drawing/2014/main" id="{B770B4C7-DE10-C54B-89E3-A90F03870FBB}"/>
              </a:ext>
            </a:extLst>
          </p:cNvPr>
          <p:cNvSpPr txBox="1"/>
          <p:nvPr/>
        </p:nvSpPr>
        <p:spPr>
          <a:xfrm>
            <a:off x="659396" y="1651084"/>
            <a:ext cx="10873208" cy="400110"/>
          </a:xfrm>
          <a:prstGeom prst="rect">
            <a:avLst/>
          </a:prstGeom>
          <a:noFill/>
        </p:spPr>
        <p:txBody>
          <a:bodyPr wrap="square" rtlCol="0">
            <a:spAutoFit/>
          </a:bodyPr>
          <a:lstStyle/>
          <a:p>
            <a:pPr marL="285750" indent="-285750">
              <a:buFont typeface="Wingdings" pitchFamily="2" charset="2"/>
              <a:buChar char="l"/>
            </a:pPr>
            <a:r>
              <a:rPr lang="zh-CN" altLang="zh-CN" sz="2000" b="1" dirty="0">
                <a:latin typeface="SimHei" panose="02010609060101010101" pitchFamily="49" charset="-122"/>
                <a:ea typeface="SimHei" panose="02010609060101010101" pitchFamily="49" charset="-122"/>
              </a:rPr>
              <a:t>实验</a:t>
            </a:r>
            <a:r>
              <a:rPr lang="zh-CN" altLang="en-US" sz="2000" b="1" dirty="0">
                <a:latin typeface="SimHei" panose="02010609060101010101" pitchFamily="49" charset="-122"/>
                <a:ea typeface="SimHei" panose="02010609060101010101" pitchFamily="49" charset="-122"/>
              </a:rPr>
              <a:t>二 </a:t>
            </a:r>
            <a:r>
              <a:rPr lang="zh-CN" altLang="en-US" sz="2000" b="1" dirty="0">
                <a:solidFill>
                  <a:srgbClr val="FF0000"/>
                </a:solidFill>
                <a:latin typeface="SimHei" panose="02010609060101010101" pitchFamily="49" charset="-122"/>
                <a:ea typeface="SimHei" panose="02010609060101010101" pitchFamily="49" charset="-122"/>
                <a:cs typeface="Arial" panose="020B0604020202020204" pitchFamily="34" charset="0"/>
              </a:rPr>
              <a:t>优化</a:t>
            </a:r>
            <a:r>
              <a:rPr lang="zh-CN" altLang="en-US" sz="2000" b="1" dirty="0">
                <a:latin typeface="SimHei" panose="02010609060101010101" pitchFamily="49" charset="-122"/>
                <a:ea typeface="SimHei" panose="02010609060101010101" pitchFamily="49" charset="-122"/>
                <a:cs typeface="Arial" panose="020B0604020202020204" pitchFamily="34" charset="0"/>
              </a:rPr>
              <a:t>检索增强生成框架</a:t>
            </a:r>
            <a:r>
              <a:rPr lang="zh-CN" altLang="en-US" sz="2000" b="1" dirty="0">
                <a:latin typeface="SimHei" panose="02010609060101010101" pitchFamily="49" charset="-122"/>
                <a:ea typeface="SimHei" panose="02010609060101010101" pitchFamily="49" charset="-122"/>
              </a:rPr>
              <a:t>优越性</a:t>
            </a:r>
            <a:r>
              <a:rPr lang="zh-CN" altLang="zh-CN" sz="2000" b="1" dirty="0">
                <a:latin typeface="SimHei" panose="02010609060101010101" pitchFamily="49" charset="-122"/>
                <a:ea typeface="SimHei" panose="02010609060101010101" pitchFamily="49" charset="-122"/>
              </a:rPr>
              <a:t>对比</a:t>
            </a:r>
            <a:endParaRPr lang="zh-CN" altLang="en-US" sz="2000" b="1"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16166607"/>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600056" y="1461328"/>
            <a:ext cx="4176465" cy="500137"/>
            <a:chOff x="4512816" y="1161899"/>
            <a:chExt cx="4176460" cy="500137"/>
          </a:xfrm>
        </p:grpSpPr>
        <p:sp>
          <p:nvSpPr>
            <p:cNvPr id="31" name="圆角矩形 5"/>
            <p:cNvSpPr/>
            <p:nvPr/>
          </p:nvSpPr>
          <p:spPr>
            <a:xfrm>
              <a:off x="4512816" y="1272897"/>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SimHei" panose="02010609060101010101" pitchFamily="49" charset="-122"/>
                <a:ea typeface="SimHei" panose="02010609060101010101" pitchFamily="49" charset="-122"/>
              </a:endParaRPr>
            </a:p>
          </p:txBody>
        </p:sp>
        <p:sp>
          <p:nvSpPr>
            <p:cNvPr id="32" name="矩形 31"/>
            <p:cNvSpPr/>
            <p:nvPr/>
          </p:nvSpPr>
          <p:spPr>
            <a:xfrm>
              <a:off x="4817612" y="1161899"/>
              <a:ext cx="3871664" cy="500137"/>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buNone/>
              </a:pPr>
              <a:r>
                <a:rPr lang="zh-CN" altLang="en-US" sz="28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研究意义与技术选型</a:t>
              </a:r>
            </a:p>
          </p:txBody>
        </p:sp>
      </p:grpSp>
      <p:grpSp>
        <p:nvGrpSpPr>
          <p:cNvPr id="7" name="组合 6"/>
          <p:cNvGrpSpPr/>
          <p:nvPr/>
        </p:nvGrpSpPr>
        <p:grpSpPr>
          <a:xfrm>
            <a:off x="6604231" y="2332002"/>
            <a:ext cx="3555669" cy="500137"/>
            <a:chOff x="4296138" y="2638160"/>
            <a:chExt cx="3555668" cy="500134"/>
          </a:xfrm>
        </p:grpSpPr>
        <p:sp>
          <p:nvSpPr>
            <p:cNvPr id="28" name="矩形 27"/>
            <p:cNvSpPr/>
            <p:nvPr/>
          </p:nvSpPr>
          <p:spPr>
            <a:xfrm>
              <a:off x="4611447" y="2638160"/>
              <a:ext cx="3240359" cy="500134"/>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zh-CN" altLang="en-US" sz="28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0" name="圆角矩形 15"/>
            <p:cNvSpPr/>
            <p:nvPr/>
          </p:nvSpPr>
          <p:spPr>
            <a:xfrm>
              <a:off x="4296138" y="2760111"/>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SimHei" panose="02010609060101010101" pitchFamily="49" charset="-122"/>
                <a:ea typeface="SimHei" panose="02010609060101010101" pitchFamily="49" charset="-122"/>
              </a:endParaRPr>
            </a:p>
          </p:txBody>
        </p:sp>
      </p:grpSp>
      <p:grpSp>
        <p:nvGrpSpPr>
          <p:cNvPr id="8" name="组合 7"/>
          <p:cNvGrpSpPr/>
          <p:nvPr/>
        </p:nvGrpSpPr>
        <p:grpSpPr>
          <a:xfrm>
            <a:off x="6599557" y="3173567"/>
            <a:ext cx="4032947" cy="500137"/>
            <a:chOff x="4296138" y="2634907"/>
            <a:chExt cx="4032946" cy="500133"/>
          </a:xfrm>
        </p:grpSpPr>
        <p:sp>
          <p:nvSpPr>
            <p:cNvPr id="25" name="矩形 24"/>
            <p:cNvSpPr/>
            <p:nvPr/>
          </p:nvSpPr>
          <p:spPr>
            <a:xfrm>
              <a:off x="4622749" y="2634907"/>
              <a:ext cx="3706335" cy="500133"/>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zh-CN" altLang="en-US" sz="28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实验设计与结果分析</a:t>
              </a:r>
            </a:p>
          </p:txBody>
        </p:sp>
        <p:sp>
          <p:nvSpPr>
            <p:cNvPr id="27" name="圆角矩形 21"/>
            <p:cNvSpPr/>
            <p:nvPr/>
          </p:nvSpPr>
          <p:spPr>
            <a:xfrm>
              <a:off x="4296138" y="2760111"/>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SimHei" panose="02010609060101010101" pitchFamily="49" charset="-122"/>
                <a:ea typeface="SimHei" panose="02010609060101010101" pitchFamily="49" charset="-122"/>
              </a:endParaRPr>
            </a:p>
          </p:txBody>
        </p:sp>
      </p:grpSp>
      <p:sp>
        <p:nvSpPr>
          <p:cNvPr id="11" name="矩形 10"/>
          <p:cNvSpPr/>
          <p:nvPr/>
        </p:nvSpPr>
        <p:spPr>
          <a:xfrm>
            <a:off x="6581051" y="1512530"/>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01</a:t>
            </a:r>
          </a:p>
        </p:txBody>
      </p:sp>
      <p:sp>
        <p:nvSpPr>
          <p:cNvPr id="12" name="矩形 11"/>
          <p:cNvSpPr/>
          <p:nvPr/>
        </p:nvSpPr>
        <p:spPr>
          <a:xfrm>
            <a:off x="6585229" y="2390265"/>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02</a:t>
            </a:r>
          </a:p>
        </p:txBody>
      </p:sp>
      <p:sp>
        <p:nvSpPr>
          <p:cNvPr id="13" name="矩形 12"/>
          <p:cNvSpPr/>
          <p:nvPr/>
        </p:nvSpPr>
        <p:spPr>
          <a:xfrm>
            <a:off x="6580555" y="3235078"/>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03</a:t>
            </a:r>
          </a:p>
        </p:txBody>
      </p:sp>
      <p:sp>
        <p:nvSpPr>
          <p:cNvPr id="14" name="矩形 13"/>
          <p:cNvSpPr/>
          <p:nvPr/>
        </p:nvSpPr>
        <p:spPr>
          <a:xfrm>
            <a:off x="6577365" y="3988025"/>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04</a:t>
            </a:r>
          </a:p>
        </p:txBody>
      </p:sp>
      <p:sp>
        <p:nvSpPr>
          <p:cNvPr id="39" name="KSO_Shape"/>
          <p:cNvSpPr>
            <a:spLocks noChangeArrowheads="1"/>
          </p:cNvSpPr>
          <p:nvPr/>
        </p:nvSpPr>
        <p:spPr bwMode="auto">
          <a:xfrm flipH="1">
            <a:off x="371866" y="2744112"/>
            <a:ext cx="2982713" cy="2036210"/>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4000"/>
            </a:schemeClr>
          </a:solidFill>
          <a:ln>
            <a:noFill/>
          </a:ln>
        </p:spPr>
        <p:txBody>
          <a:bodyPr anchor="ctr" anchorCtr="1"/>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endParaRPr lang="zh-CN" altLang="en-US" sz="2400">
              <a:latin typeface="SimHei" panose="02010609060101010101" pitchFamily="49" charset="-122"/>
              <a:ea typeface="SimHei" panose="02010609060101010101" pitchFamily="49" charset="-122"/>
            </a:endParaRPr>
          </a:p>
        </p:txBody>
      </p:sp>
      <p:sp>
        <p:nvSpPr>
          <p:cNvPr id="40" name="矩形 39"/>
          <p:cNvSpPr/>
          <p:nvPr/>
        </p:nvSpPr>
        <p:spPr>
          <a:xfrm>
            <a:off x="704313" y="2850459"/>
            <a:ext cx="2608644" cy="746358"/>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lgn="ctr"/>
            <a:r>
              <a:rPr lang="zh-CN" altLang="en-US" sz="4400" b="1" dirty="0">
                <a:solidFill>
                  <a:schemeClr val="bg1"/>
                </a:solidFill>
                <a:latin typeface="SimHei" panose="02010609060101010101" pitchFamily="49" charset="-122"/>
                <a:ea typeface="SimHei" panose="02010609060101010101" pitchFamily="49" charset="-122"/>
                <a:cs typeface="Arial" panose="020B0604020202020204" pitchFamily="34" charset="0"/>
              </a:rPr>
              <a:t>目录</a:t>
            </a:r>
          </a:p>
        </p:txBody>
      </p:sp>
      <p:sp>
        <p:nvSpPr>
          <p:cNvPr id="10" name="矩形 9"/>
          <p:cNvSpPr/>
          <p:nvPr/>
        </p:nvSpPr>
        <p:spPr>
          <a:xfrm>
            <a:off x="6555554" y="4143791"/>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05</a:t>
            </a:r>
          </a:p>
        </p:txBody>
      </p:sp>
      <p:sp>
        <p:nvSpPr>
          <p:cNvPr id="2" name="文本框 1"/>
          <p:cNvSpPr txBox="1"/>
          <p:nvPr/>
        </p:nvSpPr>
        <p:spPr>
          <a:xfrm>
            <a:off x="5898281" y="936579"/>
            <a:ext cx="3048000" cy="523220"/>
          </a:xfrm>
          <a:prstGeom prst="rect">
            <a:avLst/>
          </a:prstGeom>
          <a:noFill/>
        </p:spPr>
        <p:txBody>
          <a:bodyPr wrap="square" rtlCol="0">
            <a:spAutoFit/>
          </a:bodyPr>
          <a:lstStyle/>
          <a:p>
            <a:endParaRPr lang="zh-CN" altLang="en-US" sz="2800">
              <a:latin typeface="SimHei" panose="02010609060101010101" pitchFamily="49" charset="-122"/>
              <a:ea typeface="SimHei" panose="02010609060101010101" pitchFamily="49" charset="-122"/>
            </a:endParaRPr>
          </a:p>
        </p:txBody>
      </p:sp>
      <p:grpSp>
        <p:nvGrpSpPr>
          <p:cNvPr id="19" name="组合 18">
            <a:extLst>
              <a:ext uri="{FF2B5EF4-FFF2-40B4-BE49-F238E27FC236}">
                <a16:creationId xmlns:a16="http://schemas.microsoft.com/office/drawing/2014/main" id="{1F354EB3-E86B-DE45-A72A-C00E26C545DB}"/>
              </a:ext>
            </a:extLst>
          </p:cNvPr>
          <p:cNvGrpSpPr/>
          <p:nvPr/>
        </p:nvGrpSpPr>
        <p:grpSpPr>
          <a:xfrm>
            <a:off x="6593033" y="4060309"/>
            <a:ext cx="3566971" cy="500137"/>
            <a:chOff x="4296138" y="2634907"/>
            <a:chExt cx="3566970" cy="500134"/>
          </a:xfrm>
        </p:grpSpPr>
        <p:sp>
          <p:nvSpPr>
            <p:cNvPr id="20" name="矩形 19">
              <a:extLst>
                <a:ext uri="{FF2B5EF4-FFF2-40B4-BE49-F238E27FC236}">
                  <a16:creationId xmlns:a16="http://schemas.microsoft.com/office/drawing/2014/main" id="{CCBE8C81-96C4-3B4A-B0DA-92BD6B9BD9A5}"/>
                </a:ext>
              </a:extLst>
            </p:cNvPr>
            <p:cNvSpPr/>
            <p:nvPr/>
          </p:nvSpPr>
          <p:spPr>
            <a:xfrm>
              <a:off x="4622749" y="2634907"/>
              <a:ext cx="3240359" cy="500134"/>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zh-CN" altLang="en-US" sz="28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总结与展望</a:t>
              </a:r>
            </a:p>
          </p:txBody>
        </p:sp>
        <p:sp>
          <p:nvSpPr>
            <p:cNvPr id="21" name="圆角矩形 21">
              <a:extLst>
                <a:ext uri="{FF2B5EF4-FFF2-40B4-BE49-F238E27FC236}">
                  <a16:creationId xmlns:a16="http://schemas.microsoft.com/office/drawing/2014/main" id="{72D1B058-3F38-0E42-903C-9FFE12D90B15}"/>
                </a:ext>
              </a:extLst>
            </p:cNvPr>
            <p:cNvSpPr/>
            <p:nvPr/>
          </p:nvSpPr>
          <p:spPr>
            <a:xfrm>
              <a:off x="4296138" y="2760111"/>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SimHei" panose="02010609060101010101" pitchFamily="49" charset="-122"/>
                <a:ea typeface="SimHei" panose="02010609060101010101" pitchFamily="49" charset="-122"/>
              </a:endParaRPr>
            </a:p>
          </p:txBody>
        </p:sp>
      </p:grpSp>
      <p:sp>
        <p:nvSpPr>
          <p:cNvPr id="22" name="矩形 21">
            <a:extLst>
              <a:ext uri="{FF2B5EF4-FFF2-40B4-BE49-F238E27FC236}">
                <a16:creationId xmlns:a16="http://schemas.microsoft.com/office/drawing/2014/main" id="{C2ECB8A1-953E-6E4B-A0B0-3697A1859921}"/>
              </a:ext>
            </a:extLst>
          </p:cNvPr>
          <p:cNvSpPr/>
          <p:nvPr/>
        </p:nvSpPr>
        <p:spPr>
          <a:xfrm>
            <a:off x="6574031" y="4121825"/>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04</a:t>
            </a:r>
          </a:p>
        </p:txBody>
      </p:sp>
      <p:sp>
        <p:nvSpPr>
          <p:cNvPr id="23" name="矩形 22">
            <a:extLst>
              <a:ext uri="{FF2B5EF4-FFF2-40B4-BE49-F238E27FC236}">
                <a16:creationId xmlns:a16="http://schemas.microsoft.com/office/drawing/2014/main" id="{6B8C29AA-3290-904D-B02C-12EB44A98F44}"/>
              </a:ext>
            </a:extLst>
          </p:cNvPr>
          <p:cNvSpPr/>
          <p:nvPr/>
        </p:nvSpPr>
        <p:spPr>
          <a:xfrm>
            <a:off x="6577365" y="4812044"/>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04</a:t>
            </a:r>
          </a:p>
        </p:txBody>
      </p:sp>
      <p:sp>
        <p:nvSpPr>
          <p:cNvPr id="24" name="矩形 23">
            <a:extLst>
              <a:ext uri="{FF2B5EF4-FFF2-40B4-BE49-F238E27FC236}">
                <a16:creationId xmlns:a16="http://schemas.microsoft.com/office/drawing/2014/main" id="{D27FCD8E-32A6-5A42-BF71-3A8452A9DE71}"/>
              </a:ext>
            </a:extLst>
          </p:cNvPr>
          <p:cNvSpPr/>
          <p:nvPr/>
        </p:nvSpPr>
        <p:spPr>
          <a:xfrm>
            <a:off x="6576141" y="5085427"/>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05</a:t>
            </a:r>
          </a:p>
        </p:txBody>
      </p:sp>
    </p:spTree>
  </p:cSld>
  <p:clrMapOvr>
    <a:masterClrMapping/>
  </p:clrMapOvr>
  <p:transition advTm="256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总结与展望</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20</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总结</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1651084"/>
            <a:ext cx="10873208" cy="3528851"/>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提出了</a:t>
            </a:r>
            <a:r>
              <a:rPr lang="zh-CN" altLang="en-US" sz="2400" b="1" dirty="0">
                <a:latin typeface="SimHei" panose="02010609060101010101" pitchFamily="49" charset="-122"/>
                <a:ea typeface="SimHei" panose="02010609060101010101" pitchFamily="49" charset="-122"/>
                <a:cs typeface="Arial" panose="020B0604020202020204" pitchFamily="34" charset="0"/>
              </a:rPr>
              <a:t>以知识图谱子图作为检索单位的</a:t>
            </a:r>
            <a:r>
              <a:rPr lang="zh-CN" altLang="en-US" sz="2400" b="1" dirty="0">
                <a:latin typeface="SimHei" panose="02010609060101010101" pitchFamily="49" charset="-122"/>
                <a:ea typeface="SimHei" panose="02010609060101010101" pitchFamily="49" charset="-122"/>
              </a:rPr>
              <a:t>的</a:t>
            </a:r>
            <a:r>
              <a:rPr lang="en" altLang="zh-CN" sz="2400" b="1" dirty="0" err="1">
                <a:latin typeface="SimHei" panose="02010609060101010101" pitchFamily="49" charset="-122"/>
                <a:ea typeface="SimHei" panose="02010609060101010101" pitchFamily="49" charset="-122"/>
              </a:rPr>
              <a:t>Faiss</a:t>
            </a:r>
            <a:r>
              <a:rPr lang="zh-CN" altLang="en-US" sz="2400" b="1" dirty="0">
                <a:latin typeface="SimHei" panose="02010609060101010101" pitchFamily="49" charset="-122"/>
                <a:ea typeface="SimHei" panose="02010609060101010101" pitchFamily="49" charset="-122"/>
              </a:rPr>
              <a:t>检索方法</a:t>
            </a:r>
            <a:r>
              <a:rPr lang="zh-CN" altLang="en-US" sz="24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基于</a:t>
            </a:r>
            <a:r>
              <a:rPr lang="en" altLang="zh-CN" sz="2000" dirty="0">
                <a:latin typeface="SimHei" panose="02010609060101010101" pitchFamily="49" charset="-122"/>
                <a:ea typeface="SimHei" panose="02010609060101010101" pitchFamily="49" charset="-122"/>
              </a:rPr>
              <a:t>DBSCAN</a:t>
            </a:r>
            <a:r>
              <a:rPr lang="zh-CN" altLang="en-US" sz="2000" dirty="0">
                <a:latin typeface="SimHei" panose="02010609060101010101" pitchFamily="49" charset="-122"/>
                <a:ea typeface="SimHei" panose="02010609060101010101" pitchFamily="49" charset="-122"/>
              </a:rPr>
              <a:t>算法的知识图谱子图划分作为嵌入检索单位。</a:t>
            </a:r>
          </a:p>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cs typeface="Arial" panose="020B0604020202020204" pitchFamily="34" charset="0"/>
              </a:rPr>
              <a:t>实现原始检索增强生成框架的优化</a:t>
            </a:r>
            <a:r>
              <a:rPr lang="zh-CN" altLang="en-US" sz="2400" dirty="0">
                <a:latin typeface="SimHei" panose="02010609060101010101" pitchFamily="49" charset="-122"/>
                <a:ea typeface="SimHei" panose="02010609060101010101" pitchFamily="49" charset="-122"/>
                <a:cs typeface="Arial" panose="020B0604020202020204" pitchFamily="34" charset="0"/>
              </a:rPr>
              <a:t>。</a:t>
            </a:r>
            <a:r>
              <a:rPr lang="zh-CN" altLang="en-US" sz="2000" dirty="0">
                <a:latin typeface="SimHei" panose="02010609060101010101" pitchFamily="49" charset="-122"/>
                <a:ea typeface="SimHei" panose="02010609060101010101" pitchFamily="49" charset="-122"/>
              </a:rPr>
              <a:t>在预检索处理，后检索处理方面对原始检索增强生成技术框架进行改进。使用结构化的知识图谱数据作为外部数据源来优化索引结构，设计了合理的提示来对用户提问进行重写。</a:t>
            </a:r>
          </a:p>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使用</a:t>
            </a:r>
            <a:r>
              <a:rPr lang="en" altLang="zh-CN" sz="2400" b="1" dirty="0">
                <a:latin typeface="SimHei" panose="02010609060101010101" pitchFamily="49" charset="-122"/>
                <a:ea typeface="SimHei" panose="02010609060101010101" pitchFamily="49" charset="-122"/>
              </a:rPr>
              <a:t>RAGAs</a:t>
            </a:r>
            <a:r>
              <a:rPr lang="zh-CN" altLang="en-US" sz="2400" b="1" dirty="0">
                <a:latin typeface="SimHei" panose="02010609060101010101" pitchFamily="49" charset="-122"/>
                <a:ea typeface="SimHei" panose="02010609060101010101" pitchFamily="49" charset="-122"/>
              </a:rPr>
              <a:t>框架针对忠实性和答案正确性两个方向进行评估</a:t>
            </a:r>
            <a:r>
              <a:rPr lang="zh-CN" altLang="en-US" sz="24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在检索模块和检索增强生成框架两个方面设置了实验对照组，从而验证了论文中方法的有效性。</a:t>
            </a:r>
            <a:endParaRPr lang="en-US" altLang="zh-CN" sz="20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53950896"/>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总结与展望</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21</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展望</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1651084"/>
            <a:ext cx="10873208" cy="2513188"/>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进一步优化高级检索增强生成框架。</a:t>
            </a:r>
            <a:r>
              <a:rPr lang="zh-CN" altLang="en-US" sz="2000" dirty="0">
                <a:latin typeface="SimHei" panose="02010609060101010101" pitchFamily="49" charset="-122"/>
                <a:ea typeface="SimHei" panose="02010609060101010101" pitchFamily="49" charset="-122"/>
              </a:rPr>
              <a:t>对于现在的流水线结构，考虑将其修改为模块化的框架，能够递归的调用大模型自身的能力，例如加入让大模型反思，评估，输出的功能。</a:t>
            </a:r>
          </a:p>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继续探索知识图谱检索。</a:t>
            </a:r>
            <a:r>
              <a:rPr lang="zh-CN" altLang="en-US" sz="2000" dirty="0">
                <a:latin typeface="SimHei" panose="02010609060101010101" pitchFamily="49" charset="-122"/>
                <a:ea typeface="SimHei" panose="02010609060101010101" pitchFamily="49" charset="-122"/>
              </a:rPr>
              <a:t>在知识图谱子图划分和嵌入的过程中，将知识图谱的结构信息和语义信息相结合加以利用。同时，在相似性检索的嵌入模块中加入微调嵌入的方法，使得检索到的内容与查询之间的相关性更加紧密。</a:t>
            </a:r>
          </a:p>
        </p:txBody>
      </p:sp>
    </p:spTree>
    <p:extLst>
      <p:ext uri="{BB962C8B-B14F-4D97-AF65-F5344CB8AC3E}">
        <p14:creationId xmlns:p14="http://schemas.microsoft.com/office/powerpoint/2010/main" val="4011821754"/>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199456" y="3284984"/>
            <a:ext cx="9937104" cy="885825"/>
          </a:xfrm>
        </p:spPr>
        <p:txBody>
          <a:bodyPr>
            <a:noAutofit/>
          </a:bodyPr>
          <a:lstStyle/>
          <a:p>
            <a:pPr algn="ctr"/>
            <a:r>
              <a:rPr lang="en-US" altLang="zh-CN" sz="4000" b="1" dirty="0">
                <a:solidFill>
                  <a:schemeClr val="bg1"/>
                </a:solidFill>
                <a:latin typeface="Arial" panose="020B0604020202020204" pitchFamily="34" charset="0"/>
                <a:ea typeface="华文中宋" panose="02010600040101010101" pitchFamily="2" charset="-122"/>
                <a:cs typeface="Arial" panose="020B0604020202020204" pitchFamily="34" charset="0"/>
              </a:rPr>
              <a:t>Thank you!</a:t>
            </a:r>
            <a:endParaRPr lang="zh-CN" altLang="en-US" sz="4000" b="1" dirty="0">
              <a:solidFill>
                <a:schemeClr val="bg1"/>
              </a:solidFill>
              <a:latin typeface="Arial" panose="020B0604020202020204" pitchFamily="34" charset="0"/>
              <a:ea typeface="华文中宋" panose="02010600040101010101" pitchFamily="2" charset="-122"/>
              <a:cs typeface="Arial" panose="020B0604020202020204" pitchFamily="34" charset="0"/>
            </a:endParaRPr>
          </a:p>
        </p:txBody>
      </p:sp>
      <p:sp>
        <p:nvSpPr>
          <p:cNvPr id="4" name="TextBox 138"/>
          <p:cNvSpPr txBox="1"/>
          <p:nvPr>
            <p:custDataLst>
              <p:tags r:id="rId1"/>
            </p:custDataLst>
          </p:nvPr>
        </p:nvSpPr>
        <p:spPr>
          <a:xfrm>
            <a:off x="3328408" y="4653137"/>
            <a:ext cx="5534709" cy="623241"/>
          </a:xfrm>
          <a:prstGeom prst="rect">
            <a:avLst/>
          </a:prstGeom>
          <a:noFill/>
        </p:spPr>
        <p:txBody>
          <a:bodyPr wrap="square" lIns="68576" tIns="34287" rIns="68576" bIns="34287" rtlCol="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lgn="ctr"/>
            <a:r>
              <a:rPr lang="zh-CN" altLang="en-US" sz="1800" dirty="0">
                <a:solidFill>
                  <a:schemeClr val="bg1"/>
                </a:solidFill>
                <a:latin typeface="Arial" panose="020B0604020202020204" pitchFamily="34" charset="0"/>
                <a:ea typeface="宋体" panose="02010600030101010101" pitchFamily="2" charset="-122"/>
                <a:cs typeface="Arial" panose="020B0604020202020204" pitchFamily="34" charset="0"/>
              </a:rPr>
              <a:t>陈昱衡</a:t>
            </a:r>
            <a:endParaRPr lang="en-US" altLang="zh-CN" sz="1800"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algn="ctr"/>
            <a:r>
              <a:rPr lang="en-US" altLang="zh-CN" sz="1800" dirty="0">
                <a:solidFill>
                  <a:schemeClr val="bg1"/>
                </a:solidFill>
                <a:latin typeface="Arial" panose="020B0604020202020204" pitchFamily="34" charset="0"/>
                <a:ea typeface="宋体" panose="02010600030101010101" pitchFamily="2" charset="-122"/>
                <a:cs typeface="Arial" panose="020B0604020202020204" pitchFamily="34" charset="0"/>
              </a:rPr>
              <a:t>2024.5.11</a:t>
            </a:r>
            <a:endParaRPr lang="zh-CN" altLang="en-US" sz="1800" dirty="0">
              <a:solidFill>
                <a:schemeClr val="bg1"/>
              </a:solidFill>
              <a:latin typeface="Arial" panose="020B0604020202020204" pitchFamily="34" charset="0"/>
              <a:ea typeface="宋体" panose="02010600030101010101" pitchFamily="2" charset="-122"/>
              <a:cs typeface="Arial" panose="020B0604020202020204" pitchFamily="34" charset="0"/>
            </a:endParaRPr>
          </a:p>
        </p:txBody>
      </p:sp>
      <p:sp>
        <p:nvSpPr>
          <p:cNvPr id="3" name="矩形 2">
            <a:extLst>
              <a:ext uri="{FF2B5EF4-FFF2-40B4-BE49-F238E27FC236}">
                <a16:creationId xmlns:a16="http://schemas.microsoft.com/office/drawing/2014/main" id="{40AE90B2-9282-A43A-B574-959CCEFD7BE1}"/>
              </a:ext>
            </a:extLst>
          </p:cNvPr>
          <p:cNvSpPr/>
          <p:nvPr/>
        </p:nvSpPr>
        <p:spPr>
          <a:xfrm>
            <a:off x="9192344" y="44624"/>
            <a:ext cx="2952328" cy="648072"/>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9945037"/>
      </p:ext>
    </p:extLst>
  </p:cSld>
  <p:clrMapOvr>
    <a:masterClrMapping/>
  </p:clrMapOvr>
  <p:transition advTm="13248"/>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3</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研究意义与技术选型</a:t>
            </a:r>
          </a:p>
        </p:txBody>
      </p:sp>
      <p:sp>
        <p:nvSpPr>
          <p:cNvPr id="3" name="矩形 2">
            <a:extLst>
              <a:ext uri="{FF2B5EF4-FFF2-40B4-BE49-F238E27FC236}">
                <a16:creationId xmlns:a16="http://schemas.microsoft.com/office/drawing/2014/main" id="{6FA1F26F-8D60-8910-2765-6B96B7409C4E}"/>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16" name="矩形: 圆角 24">
            <a:extLst>
              <a:ext uri="{FF2B5EF4-FFF2-40B4-BE49-F238E27FC236}">
                <a16:creationId xmlns:a16="http://schemas.microsoft.com/office/drawing/2014/main" id="{94D1A14E-23D2-3149-B317-E69F03A47BF6}"/>
              </a:ext>
            </a:extLst>
          </p:cNvPr>
          <p:cNvSpPr/>
          <p:nvPr/>
        </p:nvSpPr>
        <p:spPr>
          <a:xfrm>
            <a:off x="1271464" y="1412776"/>
            <a:ext cx="3960440" cy="1656184"/>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kumimoji="0" lang="zh-CN" altLang="en-US"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应用场景</a:t>
            </a:r>
            <a:endParaRPr kumimoji="0" lang="en-US" altLang="zh-CN"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解答科学教育知识问题</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为中小学科学教育的教学与学习提供智能、个性化支持</a:t>
            </a:r>
          </a:p>
        </p:txBody>
      </p:sp>
      <p:sp>
        <p:nvSpPr>
          <p:cNvPr id="17" name="矩形: 圆角 24">
            <a:extLst>
              <a:ext uri="{FF2B5EF4-FFF2-40B4-BE49-F238E27FC236}">
                <a16:creationId xmlns:a16="http://schemas.microsoft.com/office/drawing/2014/main" id="{E8206D9C-ED57-C443-9115-F312606E04D0}"/>
              </a:ext>
            </a:extLst>
          </p:cNvPr>
          <p:cNvSpPr/>
          <p:nvPr/>
        </p:nvSpPr>
        <p:spPr>
          <a:xfrm>
            <a:off x="6733266" y="1412776"/>
            <a:ext cx="3960439" cy="1656184"/>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kumimoji="0" lang="zh-CN" altLang="en-US"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大模型缺陷</a:t>
            </a:r>
            <a:endParaRPr kumimoji="0" lang="en-US" altLang="zh-CN"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知识性幻觉</a:t>
            </a: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知识有限，新知识更新困难，大模型训练成本极高</a:t>
            </a:r>
            <a:endParaRPr kumimoji="0" lang="zh-CN" altLang="en-US" sz="2000" i="0" u="none" strike="noStrike" kern="1200" cap="none" spc="0" normalizeH="0" baseline="0" noProof="0" dirty="0">
              <a:ln>
                <a:noFill/>
              </a:ln>
              <a:solidFill>
                <a:schemeClr val="tx1"/>
              </a:solidFill>
              <a:effectLst/>
              <a:uLnTx/>
              <a:uFillTx/>
              <a:latin typeface="SimHei" panose="02010609060101010101" pitchFamily="49" charset="-122"/>
              <a:ea typeface="SimHei" panose="02010609060101010101" pitchFamily="49" charset="-122"/>
            </a:endParaRPr>
          </a:p>
        </p:txBody>
      </p:sp>
      <p:sp>
        <p:nvSpPr>
          <p:cNvPr id="7" name="矩形 6">
            <a:extLst>
              <a:ext uri="{FF2B5EF4-FFF2-40B4-BE49-F238E27FC236}">
                <a16:creationId xmlns:a16="http://schemas.microsoft.com/office/drawing/2014/main" id="{AD53502F-86C0-9440-B9CB-8C28EE86459E}"/>
              </a:ext>
            </a:extLst>
          </p:cNvPr>
          <p:cNvSpPr/>
          <p:nvPr/>
        </p:nvSpPr>
        <p:spPr>
          <a:xfrm>
            <a:off x="7176120" y="2564904"/>
            <a:ext cx="1296144" cy="288032"/>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SimHei" panose="02010609060101010101" pitchFamily="49" charset="-122"/>
              <a:ea typeface="SimHei" panose="02010609060101010101" pitchFamily="49" charset="-122"/>
            </a:endParaRPr>
          </a:p>
        </p:txBody>
      </p:sp>
      <p:cxnSp>
        <p:nvCxnSpPr>
          <p:cNvPr id="10" name="直线箭头连接符 9">
            <a:extLst>
              <a:ext uri="{FF2B5EF4-FFF2-40B4-BE49-F238E27FC236}">
                <a16:creationId xmlns:a16="http://schemas.microsoft.com/office/drawing/2014/main" id="{7A2DF01A-2945-184C-AB0F-CCF232FA4136}"/>
              </a:ext>
            </a:extLst>
          </p:cNvPr>
          <p:cNvCxnSpPr>
            <a:cxnSpLocks/>
            <a:stCxn id="7" idx="2"/>
            <a:endCxn id="22" idx="0"/>
          </p:cNvCxnSpPr>
          <p:nvPr/>
        </p:nvCxnSpPr>
        <p:spPr>
          <a:xfrm flipH="1">
            <a:off x="6094643" y="2852936"/>
            <a:ext cx="1729549" cy="752987"/>
          </a:xfrm>
          <a:prstGeom prst="straightConnector1">
            <a:avLst/>
          </a:prstGeom>
          <a:ln w="38100">
            <a:solidFill>
              <a:schemeClr val="accent1">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2" name="矩形: 圆角 23">
            <a:extLst>
              <a:ext uri="{FF2B5EF4-FFF2-40B4-BE49-F238E27FC236}">
                <a16:creationId xmlns:a16="http://schemas.microsoft.com/office/drawing/2014/main" id="{3D1CE0A5-525D-D74D-9626-F3E566CB0671}"/>
              </a:ext>
            </a:extLst>
          </p:cNvPr>
          <p:cNvSpPr/>
          <p:nvPr/>
        </p:nvSpPr>
        <p:spPr>
          <a:xfrm>
            <a:off x="4295547" y="3605923"/>
            <a:ext cx="3598192"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从大模型推理入手</a:t>
            </a:r>
            <a:endParaRPr lang="en-US" altLang="zh-CN" sz="2800" dirty="0">
              <a:latin typeface="SimHei" panose="02010609060101010101" pitchFamily="49" charset="-122"/>
              <a:ea typeface="SimHei" panose="02010609060101010101" pitchFamily="49" charset="-122"/>
              <a:cs typeface="Arial" panose="020B0604020202020204" pitchFamily="34" charset="0"/>
            </a:endParaRPr>
          </a:p>
        </p:txBody>
      </p:sp>
      <p:sp>
        <p:nvSpPr>
          <p:cNvPr id="31" name="右箭头 30">
            <a:extLst>
              <a:ext uri="{FF2B5EF4-FFF2-40B4-BE49-F238E27FC236}">
                <a16:creationId xmlns:a16="http://schemas.microsoft.com/office/drawing/2014/main" id="{7DF833D7-365A-834E-927B-829DC719A1A5}"/>
              </a:ext>
            </a:extLst>
          </p:cNvPr>
          <p:cNvSpPr/>
          <p:nvPr/>
        </p:nvSpPr>
        <p:spPr>
          <a:xfrm>
            <a:off x="983432" y="5400043"/>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32" name="矩形: 圆角 24">
            <a:extLst>
              <a:ext uri="{FF2B5EF4-FFF2-40B4-BE49-F238E27FC236}">
                <a16:creationId xmlns:a16="http://schemas.microsoft.com/office/drawing/2014/main" id="{D457E249-A8C3-1F4A-8B1F-DBA4F7A60BFA}"/>
              </a:ext>
            </a:extLst>
          </p:cNvPr>
          <p:cNvSpPr/>
          <p:nvPr/>
        </p:nvSpPr>
        <p:spPr>
          <a:xfrm>
            <a:off x="2423592" y="4974107"/>
            <a:ext cx="7848872" cy="1283920"/>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CN" altLang="en-US" sz="2800" b="0" i="0" dirty="0">
                <a:solidFill>
                  <a:srgbClr val="191B1F"/>
                </a:solidFill>
                <a:effectLst/>
                <a:latin typeface="SimHei" panose="02010609060101010101" pitchFamily="49" charset="-122"/>
                <a:ea typeface="SimHei" panose="02010609060101010101" pitchFamily="49" charset="-122"/>
              </a:rPr>
              <a:t>使用检索增强生成框架</a:t>
            </a:r>
            <a:endParaRPr lang="en-US" altLang="zh-CN" sz="2800" b="0" i="0" dirty="0">
              <a:solidFill>
                <a:srgbClr val="191B1F"/>
              </a:solidFill>
              <a:effectLst/>
              <a:latin typeface="SimHei" panose="02010609060101010101" pitchFamily="49" charset="-122"/>
              <a:ea typeface="SimHei" panose="02010609060101010101" pitchFamily="49" charset="-122"/>
            </a:endParaRPr>
          </a:p>
          <a:p>
            <a:pPr algn="ctr">
              <a:defRPr/>
            </a:pPr>
            <a:r>
              <a:rPr lang="zh-CN" altLang="en-US" sz="2800" b="0" i="0" dirty="0">
                <a:solidFill>
                  <a:srgbClr val="191B1F"/>
                </a:solidFill>
                <a:effectLst/>
                <a:latin typeface="SimHei" panose="02010609060101010101" pitchFamily="49" charset="-122"/>
                <a:ea typeface="SimHei" panose="02010609060101010101" pitchFamily="49" charset="-122"/>
              </a:rPr>
              <a:t>加强大模型在推理阶段对知识的利用</a:t>
            </a:r>
            <a:endParaRPr kumimoji="0" lang="zh-CN" altLang="en-US" sz="28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9" name="剪去单角的矩形 18">
            <a:extLst>
              <a:ext uri="{FF2B5EF4-FFF2-40B4-BE49-F238E27FC236}">
                <a16:creationId xmlns:a16="http://schemas.microsoft.com/office/drawing/2014/main" id="{00EE7962-BABC-F94C-9A53-D498961D6BB0}"/>
              </a:ext>
            </a:extLst>
          </p:cNvPr>
          <p:cNvSpPr/>
          <p:nvPr/>
        </p:nvSpPr>
        <p:spPr>
          <a:xfrm>
            <a:off x="1396726" y="3491616"/>
            <a:ext cx="2448272" cy="1041019"/>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zh-CN" altLang="en-US"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利用训练好的大模型进行运算，输入新数据来生成输出结果的过程。</a:t>
            </a:r>
          </a:p>
        </p:txBody>
      </p:sp>
    </p:spTree>
    <p:extLst>
      <p:ext uri="{BB962C8B-B14F-4D97-AF65-F5344CB8AC3E}">
        <p14:creationId xmlns:p14="http://schemas.microsoft.com/office/powerpoint/2010/main" val="598018338"/>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1" nodeType="clickEffect">
                                  <p:stCondLst>
                                    <p:cond delay="0"/>
                                  </p:stCondLst>
                                  <p:childTnLst>
                                    <p:animEffect transition="out" filter="dissolv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1000" fill="hold"/>
                                        <p:tgtEl>
                                          <p:spTgt spid="32"/>
                                        </p:tgtEl>
                                        <p:attrNameLst>
                                          <p:attrName>ppt_w</p:attrName>
                                        </p:attrNameLst>
                                      </p:cBhvr>
                                      <p:tavLst>
                                        <p:tav tm="0">
                                          <p:val>
                                            <p:strVal val="#ppt_w*0.70"/>
                                          </p:val>
                                        </p:tav>
                                        <p:tav tm="100000">
                                          <p:val>
                                            <p:strVal val="#ppt_w"/>
                                          </p:val>
                                        </p:tav>
                                      </p:tavLst>
                                    </p:anim>
                                    <p:anim calcmode="lin" valueType="num">
                                      <p:cBhvr>
                                        <p:cTn id="43" dur="1000" fill="hold"/>
                                        <p:tgtEl>
                                          <p:spTgt spid="32"/>
                                        </p:tgtEl>
                                        <p:attrNameLst>
                                          <p:attrName>ppt_h</p:attrName>
                                        </p:attrNameLst>
                                      </p:cBhvr>
                                      <p:tavLst>
                                        <p:tav tm="0">
                                          <p:val>
                                            <p:strVal val="#ppt_h"/>
                                          </p:val>
                                        </p:tav>
                                        <p:tav tm="100000">
                                          <p:val>
                                            <p:strVal val="#ppt_h"/>
                                          </p:val>
                                        </p:tav>
                                      </p:tavLst>
                                    </p:anim>
                                    <p:animEffect transition="in" filter="fade">
                                      <p:cBhvr>
                                        <p:cTn id="44" dur="1000"/>
                                        <p:tgtEl>
                                          <p:spTgt spid="32"/>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1000" fill="hold"/>
                                        <p:tgtEl>
                                          <p:spTgt spid="31"/>
                                        </p:tgtEl>
                                        <p:attrNameLst>
                                          <p:attrName>ppt_w</p:attrName>
                                        </p:attrNameLst>
                                      </p:cBhvr>
                                      <p:tavLst>
                                        <p:tav tm="0">
                                          <p:val>
                                            <p:strVal val="#ppt_w*0.70"/>
                                          </p:val>
                                        </p:tav>
                                        <p:tav tm="100000">
                                          <p:val>
                                            <p:strVal val="#ppt_w"/>
                                          </p:val>
                                        </p:tav>
                                      </p:tavLst>
                                    </p:anim>
                                    <p:anim calcmode="lin" valueType="num">
                                      <p:cBhvr>
                                        <p:cTn id="48" dur="1000" fill="hold"/>
                                        <p:tgtEl>
                                          <p:spTgt spid="31"/>
                                        </p:tgtEl>
                                        <p:attrNameLst>
                                          <p:attrName>ppt_h</p:attrName>
                                        </p:attrNameLst>
                                      </p:cBhvr>
                                      <p:tavLst>
                                        <p:tav tm="0">
                                          <p:val>
                                            <p:strVal val="#ppt_h"/>
                                          </p:val>
                                        </p:tav>
                                        <p:tav tm="100000">
                                          <p:val>
                                            <p:strVal val="#ppt_h"/>
                                          </p:val>
                                        </p:tav>
                                      </p:tavLst>
                                    </p:anim>
                                    <p:animEffect transition="in" filter="fade">
                                      <p:cBhvr>
                                        <p:cTn id="4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P spid="7" grpId="1" animBg="1"/>
      <p:bldP spid="22" grpId="0" animBg="1"/>
      <p:bldP spid="31" grpId="0" animBg="1"/>
      <p:bldP spid="32" grpId="0" animBg="1"/>
      <p:bldP spid="19" grpId="0" animBg="1"/>
      <p:bldP spid="1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2F6F42A-8D28-1D42-9E93-050A3E398B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7" t="12211" r="2082"/>
          <a:stretch/>
        </p:blipFill>
        <p:spPr bwMode="auto">
          <a:xfrm>
            <a:off x="3874320" y="716369"/>
            <a:ext cx="7877887" cy="361565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4</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研究意义与技术选型</a:t>
            </a:r>
          </a:p>
        </p:txBody>
      </p:sp>
      <p:sp>
        <p:nvSpPr>
          <p:cNvPr id="3" name="矩形 2">
            <a:extLst>
              <a:ext uri="{FF2B5EF4-FFF2-40B4-BE49-F238E27FC236}">
                <a16:creationId xmlns:a16="http://schemas.microsoft.com/office/drawing/2014/main" id="{6FA1F26F-8D60-8910-2765-6B96B7409C4E}"/>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14" name="矩形: 圆角 23">
            <a:extLst>
              <a:ext uri="{FF2B5EF4-FFF2-40B4-BE49-F238E27FC236}">
                <a16:creationId xmlns:a16="http://schemas.microsoft.com/office/drawing/2014/main" id="{C2A32352-2152-CD4E-990B-20BC9EE36D8F}"/>
              </a:ext>
            </a:extLst>
          </p:cNvPr>
          <p:cNvSpPr/>
          <p:nvPr/>
        </p:nvSpPr>
        <p:spPr>
          <a:xfrm>
            <a:off x="1081282" y="1988840"/>
            <a:ext cx="2638454" cy="1008112"/>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检索增强生成框架（</a:t>
            </a:r>
            <a:r>
              <a:rPr lang="en-US" altLang="zh-CN" sz="2800" dirty="0">
                <a:latin typeface="SimHei" panose="02010609060101010101" pitchFamily="49" charset="-122"/>
                <a:ea typeface="SimHei" panose="02010609060101010101" pitchFamily="49" charset="-122"/>
                <a:cs typeface="Arial" panose="020B0604020202020204" pitchFamily="34" charset="0"/>
              </a:rPr>
              <a:t>RAG</a:t>
            </a:r>
            <a:r>
              <a:rPr lang="zh-CN" altLang="en-US" sz="2800" dirty="0">
                <a:latin typeface="SimHei" panose="02010609060101010101" pitchFamily="49" charset="-122"/>
                <a:ea typeface="SimHei" panose="02010609060101010101" pitchFamily="49" charset="-122"/>
                <a:cs typeface="Arial" panose="020B0604020202020204" pitchFamily="34" charset="0"/>
              </a:rPr>
              <a:t>）</a:t>
            </a:r>
            <a:endParaRPr lang="en-US" altLang="zh-CN" sz="2800" dirty="0">
              <a:latin typeface="SimHei" panose="02010609060101010101" pitchFamily="49" charset="-122"/>
              <a:ea typeface="SimHei" panose="02010609060101010101" pitchFamily="49" charset="-122"/>
              <a:cs typeface="Arial" panose="020B0604020202020204" pitchFamily="34" charset="0"/>
            </a:endParaRPr>
          </a:p>
        </p:txBody>
      </p:sp>
      <p:sp>
        <p:nvSpPr>
          <p:cNvPr id="18" name="矩形: 圆角 23">
            <a:extLst>
              <a:ext uri="{FF2B5EF4-FFF2-40B4-BE49-F238E27FC236}">
                <a16:creationId xmlns:a16="http://schemas.microsoft.com/office/drawing/2014/main" id="{B0A92805-E9ED-F148-BA21-1B0CFF96A4FE}"/>
              </a:ext>
            </a:extLst>
          </p:cNvPr>
          <p:cNvSpPr/>
          <p:nvPr/>
        </p:nvSpPr>
        <p:spPr>
          <a:xfrm>
            <a:off x="1074551" y="4581128"/>
            <a:ext cx="2501169"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知识图谱</a:t>
            </a:r>
            <a:endParaRPr lang="en-US" altLang="zh-CN" sz="2800" dirty="0">
              <a:latin typeface="SimHei" panose="02010609060101010101" pitchFamily="49" charset="-122"/>
              <a:ea typeface="SimHei" panose="02010609060101010101" pitchFamily="49" charset="-122"/>
              <a:cs typeface="Arial" panose="020B0604020202020204" pitchFamily="34" charset="0"/>
            </a:endParaRPr>
          </a:p>
        </p:txBody>
      </p:sp>
      <p:sp>
        <p:nvSpPr>
          <p:cNvPr id="8" name="左大括号 7">
            <a:extLst>
              <a:ext uri="{FF2B5EF4-FFF2-40B4-BE49-F238E27FC236}">
                <a16:creationId xmlns:a16="http://schemas.microsoft.com/office/drawing/2014/main" id="{F690E385-4076-3E4D-A8E8-419D95F61D97}"/>
              </a:ext>
            </a:extLst>
          </p:cNvPr>
          <p:cNvSpPr/>
          <p:nvPr/>
        </p:nvSpPr>
        <p:spPr>
          <a:xfrm>
            <a:off x="4180549" y="1898065"/>
            <a:ext cx="331275" cy="1441901"/>
          </a:xfrm>
          <a:prstGeom prst="leftBrace">
            <a:avLst>
              <a:gd name="adj1" fmla="val 3184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23" name="文本框 22">
            <a:extLst>
              <a:ext uri="{FF2B5EF4-FFF2-40B4-BE49-F238E27FC236}">
                <a16:creationId xmlns:a16="http://schemas.microsoft.com/office/drawing/2014/main" id="{F626847F-9405-C946-9EE8-035303427235}"/>
              </a:ext>
            </a:extLst>
          </p:cNvPr>
          <p:cNvSpPr txBox="1"/>
          <p:nvPr/>
        </p:nvSpPr>
        <p:spPr>
          <a:xfrm>
            <a:off x="4689707" y="1667232"/>
            <a:ext cx="2043559" cy="461665"/>
          </a:xfrm>
          <a:prstGeom prst="rect">
            <a:avLst/>
          </a:prstGeom>
          <a:noFill/>
        </p:spPr>
        <p:txBody>
          <a:bodyPr wrap="square">
            <a:spAutoFit/>
          </a:bodyPr>
          <a:lstStyle/>
          <a:p>
            <a:pPr>
              <a:defRPr/>
            </a:pPr>
            <a:r>
              <a:rPr lang="zh-CN" altLang="en-US" sz="2400" dirty="0">
                <a:solidFill>
                  <a:schemeClr val="tx1"/>
                </a:solidFill>
                <a:latin typeface="SimHei" panose="02010609060101010101" pitchFamily="49" charset="-122"/>
                <a:ea typeface="SimHei" panose="02010609060101010101" pitchFamily="49" charset="-122"/>
              </a:rPr>
              <a:t>知识性幻觉</a:t>
            </a:r>
            <a:endParaRPr lang="en-US" altLang="zh-CN" sz="2400" dirty="0">
              <a:solidFill>
                <a:schemeClr val="tx1"/>
              </a:solidFill>
              <a:latin typeface="SimHei" panose="02010609060101010101" pitchFamily="49" charset="-122"/>
              <a:ea typeface="SimHei" panose="02010609060101010101" pitchFamily="49" charset="-122"/>
            </a:endParaRPr>
          </a:p>
        </p:txBody>
      </p:sp>
      <p:sp>
        <p:nvSpPr>
          <p:cNvPr id="24" name="文本框 23">
            <a:extLst>
              <a:ext uri="{FF2B5EF4-FFF2-40B4-BE49-F238E27FC236}">
                <a16:creationId xmlns:a16="http://schemas.microsoft.com/office/drawing/2014/main" id="{6734A3CA-4012-0046-AF12-721E575EC7EB}"/>
              </a:ext>
            </a:extLst>
          </p:cNvPr>
          <p:cNvSpPr txBox="1"/>
          <p:nvPr/>
        </p:nvSpPr>
        <p:spPr>
          <a:xfrm>
            <a:off x="4655840" y="3132885"/>
            <a:ext cx="3024338" cy="461665"/>
          </a:xfrm>
          <a:prstGeom prst="rect">
            <a:avLst/>
          </a:prstGeom>
          <a:noFill/>
        </p:spPr>
        <p:txBody>
          <a:bodyPr wrap="square">
            <a:spAutoFit/>
          </a:bodyPr>
          <a:lstStyle/>
          <a:p>
            <a:pPr>
              <a:defRPr/>
            </a:pPr>
            <a:r>
              <a:rPr lang="zh-CN" altLang="en-US" sz="2400" dirty="0">
                <a:solidFill>
                  <a:schemeClr val="tx1"/>
                </a:solidFill>
                <a:latin typeface="SimHei" panose="02010609060101010101" pitchFamily="49" charset="-122"/>
                <a:ea typeface="SimHei" panose="02010609060101010101" pitchFamily="49" charset="-122"/>
              </a:rPr>
              <a:t>知识有限且更新困难</a:t>
            </a:r>
            <a:endParaRPr lang="en-US" altLang="zh-CN" sz="2400" dirty="0">
              <a:solidFill>
                <a:schemeClr val="tx1"/>
              </a:solidFill>
              <a:latin typeface="SimHei" panose="02010609060101010101" pitchFamily="49" charset="-122"/>
              <a:ea typeface="SimHei" panose="02010609060101010101" pitchFamily="49" charset="-122"/>
            </a:endParaRPr>
          </a:p>
        </p:txBody>
      </p:sp>
      <p:sp>
        <p:nvSpPr>
          <p:cNvPr id="25" name="文本框 24">
            <a:extLst>
              <a:ext uri="{FF2B5EF4-FFF2-40B4-BE49-F238E27FC236}">
                <a16:creationId xmlns:a16="http://schemas.microsoft.com/office/drawing/2014/main" id="{05E2F169-BA6D-DF4F-9370-335E6E194496}"/>
              </a:ext>
            </a:extLst>
          </p:cNvPr>
          <p:cNvSpPr txBox="1"/>
          <p:nvPr/>
        </p:nvSpPr>
        <p:spPr>
          <a:xfrm>
            <a:off x="7464152" y="1659658"/>
            <a:ext cx="2043559" cy="461665"/>
          </a:xfrm>
          <a:prstGeom prst="rect">
            <a:avLst/>
          </a:prstGeom>
          <a:noFill/>
        </p:spPr>
        <p:txBody>
          <a:bodyPr wrap="square">
            <a:spAutoFit/>
          </a:bodyPr>
          <a:lstStyle/>
          <a:p>
            <a:pPr>
              <a:defRPr/>
            </a:pPr>
            <a:r>
              <a:rPr lang="zh-CN" altLang="en-US" sz="2400" b="0" i="0" dirty="0">
                <a:solidFill>
                  <a:srgbClr val="333333"/>
                </a:solidFill>
                <a:effectLst/>
                <a:latin typeface="SimHei" panose="02010609060101010101" pitchFamily="49" charset="-122"/>
                <a:ea typeface="SimHei" panose="02010609060101010101" pitchFamily="49" charset="-122"/>
              </a:rPr>
              <a:t>答案</a:t>
            </a:r>
            <a:r>
              <a:rPr lang="zh-CN" altLang="en-US" sz="2400" b="0" i="0" dirty="0">
                <a:effectLst/>
                <a:latin typeface="SimHei" panose="02010609060101010101" pitchFamily="49" charset="-122"/>
                <a:ea typeface="SimHei" panose="02010609060101010101" pitchFamily="49" charset="-122"/>
              </a:rPr>
              <a:t>透明度</a:t>
            </a:r>
            <a:endParaRPr lang="en-US" altLang="zh-CN" sz="2400" dirty="0">
              <a:latin typeface="SimHei" panose="02010609060101010101" pitchFamily="49" charset="-122"/>
              <a:ea typeface="SimHei" panose="02010609060101010101" pitchFamily="49" charset="-122"/>
            </a:endParaRPr>
          </a:p>
        </p:txBody>
      </p:sp>
      <p:sp>
        <p:nvSpPr>
          <p:cNvPr id="26" name="右箭头 25">
            <a:extLst>
              <a:ext uri="{FF2B5EF4-FFF2-40B4-BE49-F238E27FC236}">
                <a16:creationId xmlns:a16="http://schemas.microsoft.com/office/drawing/2014/main" id="{4E42A691-D36D-1E4D-9B08-498174AFDE9C}"/>
              </a:ext>
            </a:extLst>
          </p:cNvPr>
          <p:cNvSpPr/>
          <p:nvPr/>
        </p:nvSpPr>
        <p:spPr>
          <a:xfrm>
            <a:off x="6666816" y="1796755"/>
            <a:ext cx="523634"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27" name="文本框 26">
            <a:extLst>
              <a:ext uri="{FF2B5EF4-FFF2-40B4-BE49-F238E27FC236}">
                <a16:creationId xmlns:a16="http://schemas.microsoft.com/office/drawing/2014/main" id="{E5374E67-0C47-AE4C-8010-99A468F26758}"/>
              </a:ext>
            </a:extLst>
          </p:cNvPr>
          <p:cNvSpPr txBox="1"/>
          <p:nvPr/>
        </p:nvSpPr>
        <p:spPr>
          <a:xfrm>
            <a:off x="8610600" y="3109133"/>
            <a:ext cx="2453952" cy="461665"/>
          </a:xfrm>
          <a:prstGeom prst="rect">
            <a:avLst/>
          </a:prstGeom>
          <a:noFill/>
        </p:spPr>
        <p:txBody>
          <a:bodyPr wrap="square">
            <a:spAutoFit/>
          </a:bodyPr>
          <a:lstStyle/>
          <a:p>
            <a:pPr>
              <a:defRPr/>
            </a:pPr>
            <a:r>
              <a:rPr lang="zh-CN" altLang="en-US" sz="2400" dirty="0">
                <a:latin typeface="SimHei" panose="02010609060101010101" pitchFamily="49" charset="-122"/>
                <a:ea typeface="SimHei" panose="02010609060101010101" pitchFamily="49" charset="-122"/>
              </a:rPr>
              <a:t>更新外部数据库</a:t>
            </a:r>
            <a:endParaRPr lang="en-US" altLang="zh-CN" sz="2400" dirty="0">
              <a:latin typeface="SimHei" panose="02010609060101010101" pitchFamily="49" charset="-122"/>
              <a:ea typeface="SimHei" panose="02010609060101010101" pitchFamily="49" charset="-122"/>
            </a:endParaRPr>
          </a:p>
        </p:txBody>
      </p:sp>
      <p:sp>
        <p:nvSpPr>
          <p:cNvPr id="28" name="右箭头 27">
            <a:extLst>
              <a:ext uri="{FF2B5EF4-FFF2-40B4-BE49-F238E27FC236}">
                <a16:creationId xmlns:a16="http://schemas.microsoft.com/office/drawing/2014/main" id="{2F24D947-3603-214F-8682-4E9EE0A31DEF}"/>
              </a:ext>
            </a:extLst>
          </p:cNvPr>
          <p:cNvSpPr/>
          <p:nvPr/>
        </p:nvSpPr>
        <p:spPr>
          <a:xfrm>
            <a:off x="7813264" y="3246230"/>
            <a:ext cx="523634"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29" name="文本框 28">
            <a:extLst>
              <a:ext uri="{FF2B5EF4-FFF2-40B4-BE49-F238E27FC236}">
                <a16:creationId xmlns:a16="http://schemas.microsoft.com/office/drawing/2014/main" id="{FFF893A6-2B11-E145-8B36-FEB0A04A9BA4}"/>
              </a:ext>
            </a:extLst>
          </p:cNvPr>
          <p:cNvSpPr txBox="1"/>
          <p:nvPr/>
        </p:nvSpPr>
        <p:spPr>
          <a:xfrm>
            <a:off x="4951771" y="4797152"/>
            <a:ext cx="3021710" cy="461665"/>
          </a:xfrm>
          <a:prstGeom prst="rect">
            <a:avLst/>
          </a:prstGeom>
          <a:noFill/>
        </p:spPr>
        <p:txBody>
          <a:bodyPr wrap="square">
            <a:spAutoFit/>
          </a:bodyPr>
          <a:lstStyle/>
          <a:p>
            <a:pPr>
              <a:defRPr/>
            </a:pPr>
            <a:r>
              <a:rPr lang="zh-CN" altLang="en-US" sz="2400" dirty="0">
                <a:latin typeface="SimHei" panose="02010609060101010101" pitchFamily="49" charset="-122"/>
                <a:ea typeface="SimHei" panose="02010609060101010101" pitchFamily="49" charset="-122"/>
              </a:rPr>
              <a:t>三元组结构化数据 </a:t>
            </a:r>
            <a:endParaRPr lang="en-US" altLang="zh-CN" sz="2400" dirty="0">
              <a:latin typeface="SimHei" panose="02010609060101010101" pitchFamily="49" charset="-122"/>
              <a:ea typeface="SimHei" panose="02010609060101010101" pitchFamily="49" charset="-122"/>
            </a:endParaRPr>
          </a:p>
        </p:txBody>
      </p:sp>
      <p:sp>
        <p:nvSpPr>
          <p:cNvPr id="30" name="右箭头 29">
            <a:extLst>
              <a:ext uri="{FF2B5EF4-FFF2-40B4-BE49-F238E27FC236}">
                <a16:creationId xmlns:a16="http://schemas.microsoft.com/office/drawing/2014/main" id="{146DB5EF-940C-BC4E-981D-E90D5F10789F}"/>
              </a:ext>
            </a:extLst>
          </p:cNvPr>
          <p:cNvSpPr/>
          <p:nvPr/>
        </p:nvSpPr>
        <p:spPr>
          <a:xfrm>
            <a:off x="4149162" y="4918047"/>
            <a:ext cx="523634"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33" name="文本框 32">
            <a:extLst>
              <a:ext uri="{FF2B5EF4-FFF2-40B4-BE49-F238E27FC236}">
                <a16:creationId xmlns:a16="http://schemas.microsoft.com/office/drawing/2014/main" id="{031296CC-E42C-2148-97A3-42102BE14A47}"/>
              </a:ext>
            </a:extLst>
          </p:cNvPr>
          <p:cNvSpPr txBox="1"/>
          <p:nvPr/>
        </p:nvSpPr>
        <p:spPr>
          <a:xfrm>
            <a:off x="8610600" y="4598177"/>
            <a:ext cx="3021710" cy="1200329"/>
          </a:xfrm>
          <a:prstGeom prst="rect">
            <a:avLst/>
          </a:prstGeom>
          <a:noFill/>
        </p:spPr>
        <p:txBody>
          <a:bodyPr wrap="square">
            <a:spAutoFit/>
          </a:bodyPr>
          <a:lstStyle/>
          <a:p>
            <a:pPr>
              <a:defRPr/>
            </a:pPr>
            <a:r>
              <a:rPr lang="zh-CN" altLang="en-US" sz="2400" dirty="0">
                <a:latin typeface="SimHei" panose="02010609060101010101" pitchFamily="49" charset="-122"/>
                <a:ea typeface="SimHei" panose="02010609060101010101" pitchFamily="49" charset="-122"/>
              </a:rPr>
              <a:t>无需进行如消除歧义和冗余等操作的预处理，提高检索准确率 </a:t>
            </a:r>
            <a:endParaRPr lang="en-US" altLang="zh-CN" sz="2400" dirty="0">
              <a:latin typeface="SimHei" panose="02010609060101010101" pitchFamily="49" charset="-122"/>
              <a:ea typeface="SimHei" panose="02010609060101010101" pitchFamily="49" charset="-122"/>
            </a:endParaRPr>
          </a:p>
        </p:txBody>
      </p:sp>
      <p:sp>
        <p:nvSpPr>
          <p:cNvPr id="34" name="右箭头 33">
            <a:extLst>
              <a:ext uri="{FF2B5EF4-FFF2-40B4-BE49-F238E27FC236}">
                <a16:creationId xmlns:a16="http://schemas.microsoft.com/office/drawing/2014/main" id="{0AD22A31-7EBE-B145-9367-1E0E8F503AAA}"/>
              </a:ext>
            </a:extLst>
          </p:cNvPr>
          <p:cNvSpPr/>
          <p:nvPr/>
        </p:nvSpPr>
        <p:spPr>
          <a:xfrm>
            <a:off x="7807991" y="4918047"/>
            <a:ext cx="523634"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939074588"/>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p:tgtEl>
                                          <p:spTgt spid="1026"/>
                                        </p:tgtEl>
                                        <p:attrNameLst>
                                          <p:attrName>ppt_y</p:attrName>
                                        </p:attrNameLst>
                                      </p:cBhvr>
                                      <p:tavLst>
                                        <p:tav tm="0">
                                          <p:val>
                                            <p:strVal val="#ppt_y+#ppt_h*1.125000"/>
                                          </p:val>
                                        </p:tav>
                                        <p:tav tm="100000">
                                          <p:val>
                                            <p:strVal val="#ppt_y"/>
                                          </p:val>
                                        </p:tav>
                                      </p:tavLst>
                                    </p:anim>
                                    <p:animEffect transition="in" filter="wipe(up)">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nodeType="clickEffect">
                                  <p:stCondLst>
                                    <p:cond delay="0"/>
                                  </p:stCondLst>
                                  <p:childTnLst>
                                    <p:anim calcmode="lin" valueType="num">
                                      <p:cBhvr additive="base">
                                        <p:cTn id="17" dur="500"/>
                                        <p:tgtEl>
                                          <p:spTgt spid="1026"/>
                                        </p:tgtEl>
                                        <p:attrNameLst>
                                          <p:attrName>ppt_y</p:attrName>
                                        </p:attrNameLst>
                                      </p:cBhvr>
                                      <p:tavLst>
                                        <p:tav tm="0">
                                          <p:val>
                                            <p:strVal val="#ppt_y"/>
                                          </p:val>
                                        </p:tav>
                                        <p:tav tm="100000">
                                          <p:val>
                                            <p:strVal val="#ppt_y+#ppt_h*1.125000"/>
                                          </p:val>
                                        </p:tav>
                                      </p:tavLst>
                                    </p:anim>
                                    <p:animEffect transition="out" filter="wipe(down)">
                                      <p:cBhvr>
                                        <p:cTn id="18" dur="500"/>
                                        <p:tgtEl>
                                          <p:spTgt spid="1026"/>
                                        </p:tgtEl>
                                      </p:cBhvr>
                                    </p:animEffect>
                                    <p:set>
                                      <p:cBhvr>
                                        <p:cTn id="19" dur="1" fill="hold">
                                          <p:stCondLst>
                                            <p:cond delay="499"/>
                                          </p:stCondLst>
                                        </p:cTn>
                                        <p:tgtEl>
                                          <p:spTgt spid="102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randombar(horizontal)">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ppt_x"/>
                                          </p:val>
                                        </p:tav>
                                        <p:tav tm="100000">
                                          <p:val>
                                            <p:strVal val="#ppt_x"/>
                                          </p:val>
                                        </p:tav>
                                      </p:tavLst>
                                    </p:anim>
                                    <p:anim calcmode="lin" valueType="num">
                                      <p:cBhvr additive="base">
                                        <p:cTn id="6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500" fill="hold"/>
                                        <p:tgtEl>
                                          <p:spTgt spid="34"/>
                                        </p:tgtEl>
                                        <p:attrNameLst>
                                          <p:attrName>ppt_x</p:attrName>
                                        </p:attrNameLst>
                                      </p:cBhvr>
                                      <p:tavLst>
                                        <p:tav tm="0">
                                          <p:val>
                                            <p:strVal val="#ppt_x"/>
                                          </p:val>
                                        </p:tav>
                                        <p:tav tm="100000">
                                          <p:val>
                                            <p:strVal val="#ppt_x"/>
                                          </p:val>
                                        </p:tav>
                                      </p:tavLst>
                                    </p:anim>
                                    <p:anim calcmode="lin" valueType="num">
                                      <p:cBhvr additive="base">
                                        <p:cTn id="71" dur="500" fill="hold"/>
                                        <p:tgtEl>
                                          <p:spTgt spid="34"/>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500" fill="hold"/>
                                        <p:tgtEl>
                                          <p:spTgt spid="33"/>
                                        </p:tgtEl>
                                        <p:attrNameLst>
                                          <p:attrName>ppt_x</p:attrName>
                                        </p:attrNameLst>
                                      </p:cBhvr>
                                      <p:tavLst>
                                        <p:tav tm="0">
                                          <p:val>
                                            <p:strVal val="#ppt_x"/>
                                          </p:val>
                                        </p:tav>
                                        <p:tav tm="100000">
                                          <p:val>
                                            <p:strVal val="#ppt_x"/>
                                          </p:val>
                                        </p:tav>
                                      </p:tavLst>
                                    </p:anim>
                                    <p:anim calcmode="lin" valueType="num">
                                      <p:cBhvr additive="base">
                                        <p:cTn id="7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8" grpId="0" animBg="1"/>
      <p:bldP spid="23" grpId="0"/>
      <p:bldP spid="24" grpId="0"/>
      <p:bldP spid="25" grpId="0"/>
      <p:bldP spid="26" grpId="1" animBg="1"/>
      <p:bldP spid="27" grpId="0"/>
      <p:bldP spid="28" grpId="0" animBg="1"/>
      <p:bldP spid="29" grpId="0"/>
      <p:bldP spid="30" grpId="0" animBg="1"/>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5</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研究意义与技术选型</a:t>
            </a:r>
          </a:p>
        </p:txBody>
      </p:sp>
      <p:sp>
        <p:nvSpPr>
          <p:cNvPr id="3" name="矩形 2">
            <a:extLst>
              <a:ext uri="{FF2B5EF4-FFF2-40B4-BE49-F238E27FC236}">
                <a16:creationId xmlns:a16="http://schemas.microsoft.com/office/drawing/2014/main" id="{6FA1F26F-8D60-8910-2765-6B96B7409C4E}"/>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0" name="文本框 19">
            <a:extLst>
              <a:ext uri="{FF2B5EF4-FFF2-40B4-BE49-F238E27FC236}">
                <a16:creationId xmlns:a16="http://schemas.microsoft.com/office/drawing/2014/main" id="{9C53BB29-7054-484E-9530-A9F49A425F9C}"/>
              </a:ext>
            </a:extLst>
          </p:cNvPr>
          <p:cNvSpPr txBox="1"/>
          <p:nvPr/>
        </p:nvSpPr>
        <p:spPr>
          <a:xfrm>
            <a:off x="325442" y="1666573"/>
            <a:ext cx="8794893" cy="3682996"/>
          </a:xfrm>
          <a:prstGeom prst="rect">
            <a:avLst/>
          </a:prstGeom>
          <a:noFill/>
        </p:spPr>
        <p:txBody>
          <a:bodyPr wrap="square" rtlCol="0">
            <a:spAutoFit/>
          </a:bodyPr>
          <a:lstStyle/>
          <a:p>
            <a:pPr marL="457200" indent="-457200">
              <a:lnSpc>
                <a:spcPct val="200000"/>
              </a:lnSpc>
              <a:buFont typeface="+mj-lt"/>
              <a:buAutoNum type="arabicPeriod"/>
            </a:pPr>
            <a:r>
              <a:rPr lang="zh-CN" altLang="en-US" sz="2400" dirty="0">
                <a:latin typeface="SimHei" panose="02010609060101010101" pitchFamily="49" charset="-122"/>
                <a:ea typeface="SimHei" panose="02010609060101010101" pitchFamily="49" charset="-122"/>
              </a:rPr>
              <a:t>原始检索增强生成框架（</a:t>
            </a:r>
            <a:r>
              <a:rPr lang="en-US" altLang="zh-CN" sz="2400" dirty="0">
                <a:latin typeface="SimHei" panose="02010609060101010101" pitchFamily="49" charset="-122"/>
                <a:ea typeface="SimHei" panose="02010609060101010101" pitchFamily="49" charset="-122"/>
              </a:rPr>
              <a:t>Naïve</a:t>
            </a:r>
            <a:r>
              <a:rPr lang="zh-CN" altLang="en-US" sz="2400" dirty="0">
                <a:latin typeface="SimHei" panose="02010609060101010101" pitchFamily="49" charset="-122"/>
                <a:ea typeface="SimHei" panose="02010609060101010101" pitchFamily="49" charset="-122"/>
              </a:rPr>
              <a:t> </a:t>
            </a:r>
            <a:r>
              <a:rPr lang="en-US" altLang="zh-CN" sz="2400" dirty="0">
                <a:latin typeface="SimHei" panose="02010609060101010101" pitchFamily="49" charset="-122"/>
                <a:ea typeface="SimHei" panose="02010609060101010101" pitchFamily="49" charset="-122"/>
              </a:rPr>
              <a:t>RAG</a:t>
            </a:r>
            <a:r>
              <a:rPr lang="zh-CN" altLang="en-US" sz="2400" dirty="0">
                <a:latin typeface="SimHei" panose="02010609060101010101" pitchFamily="49" charset="-122"/>
                <a:ea typeface="SimHei" panose="02010609060101010101" pitchFamily="49" charset="-122"/>
              </a:rPr>
              <a:t>）不足以应对</a:t>
            </a:r>
            <a:r>
              <a:rPr lang="zh-CN" altLang="en-US" sz="2400" b="1" dirty="0">
                <a:solidFill>
                  <a:srgbClr val="FF0000"/>
                </a:solidFill>
                <a:latin typeface="SimHei" panose="02010609060101010101" pitchFamily="49" charset="-122"/>
                <a:ea typeface="SimHei" panose="02010609060101010101" pitchFamily="49" charset="-122"/>
              </a:rPr>
              <a:t>复杂提问</a:t>
            </a:r>
          </a:p>
          <a:p>
            <a:pPr marL="457200" indent="-457200">
              <a:lnSpc>
                <a:spcPct val="200000"/>
              </a:lnSpc>
              <a:buFont typeface="+mj-lt"/>
              <a:buAutoNum type="arabicPeriod"/>
            </a:pPr>
            <a:r>
              <a:rPr lang="zh-CN" altLang="en-US" sz="2400" dirty="0">
                <a:latin typeface="SimHei" panose="02010609060101010101" pitchFamily="49" charset="-122"/>
                <a:ea typeface="SimHei" panose="02010609060101010101" pitchFamily="49" charset="-122"/>
              </a:rPr>
              <a:t>以</a:t>
            </a:r>
            <a:r>
              <a:rPr lang="zh-CN" altLang="en-US" sz="2400" b="1" dirty="0">
                <a:solidFill>
                  <a:srgbClr val="FF0000"/>
                </a:solidFill>
                <a:latin typeface="SimHei" panose="02010609060101010101" pitchFamily="49" charset="-122"/>
                <a:ea typeface="SimHei" panose="02010609060101010101" pitchFamily="49" charset="-122"/>
              </a:rPr>
              <a:t>知识图谱三元组</a:t>
            </a:r>
            <a:r>
              <a:rPr lang="zh-CN" altLang="en-US" sz="2400" dirty="0">
                <a:latin typeface="SimHei" panose="02010609060101010101" pitchFamily="49" charset="-122"/>
                <a:ea typeface="SimHei" panose="02010609060101010101" pitchFamily="49" charset="-122"/>
              </a:rPr>
              <a:t>作为检索单位的检索方法无法检索出足够信息回答用户提问</a:t>
            </a:r>
            <a:endParaRPr lang="en-US" altLang="zh-CN" sz="2400" dirty="0">
              <a:latin typeface="SimHei" panose="02010609060101010101" pitchFamily="49" charset="-122"/>
              <a:ea typeface="SimHei" panose="02010609060101010101" pitchFamily="49" charset="-122"/>
            </a:endParaRPr>
          </a:p>
          <a:p>
            <a:pPr marL="457200" indent="-457200">
              <a:lnSpc>
                <a:spcPct val="200000"/>
              </a:lnSpc>
              <a:buFont typeface="+mj-lt"/>
              <a:buAutoNum type="arabicPeriod"/>
            </a:pPr>
            <a:r>
              <a:rPr lang="zh-CN" altLang="en-US" sz="2400" dirty="0">
                <a:latin typeface="SimHei" panose="02010609060101010101" pitchFamily="49" charset="-122"/>
                <a:ea typeface="SimHei" panose="02010609060101010101" pitchFamily="49" charset="-122"/>
              </a:rPr>
              <a:t>在科学教育领域，没有</a:t>
            </a:r>
            <a:r>
              <a:rPr lang="zh-CN" altLang="en-US" sz="2400" b="1" dirty="0">
                <a:solidFill>
                  <a:srgbClr val="FF0000"/>
                </a:solidFill>
                <a:latin typeface="SimHei" panose="02010609060101010101" pitchFamily="49" charset="-122"/>
                <a:ea typeface="SimHei" panose="02010609060101010101" pitchFamily="49" charset="-122"/>
              </a:rPr>
              <a:t>公开的知识图谱</a:t>
            </a:r>
            <a:r>
              <a:rPr lang="zh-CN" altLang="en-US" sz="2400" dirty="0">
                <a:latin typeface="SimHei" panose="02010609060101010101" pitchFamily="49" charset="-122"/>
                <a:ea typeface="SimHei" panose="02010609060101010101" pitchFamily="49" charset="-122"/>
              </a:rPr>
              <a:t>和适用于评估大模型性能的</a:t>
            </a:r>
            <a:r>
              <a:rPr lang="zh-CN" altLang="en-US" sz="2400" b="1" dirty="0">
                <a:solidFill>
                  <a:srgbClr val="FF0000"/>
                </a:solidFill>
                <a:latin typeface="SimHei" panose="02010609060101010101" pitchFamily="49" charset="-122"/>
                <a:ea typeface="SimHei" panose="02010609060101010101" pitchFamily="49" charset="-122"/>
              </a:rPr>
              <a:t>标准化基准测试</a:t>
            </a:r>
          </a:p>
        </p:txBody>
      </p:sp>
      <p:sp>
        <p:nvSpPr>
          <p:cNvPr id="21" name="文本框 20">
            <a:extLst>
              <a:ext uri="{FF2B5EF4-FFF2-40B4-BE49-F238E27FC236}">
                <a16:creationId xmlns:a16="http://schemas.microsoft.com/office/drawing/2014/main" id="{39C227C8-A5D5-ED41-B033-3ABBF0893BE2}"/>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现存问题</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122374780"/>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6</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6" name="文本框 35">
            <a:extLst>
              <a:ext uri="{FF2B5EF4-FFF2-40B4-BE49-F238E27FC236}">
                <a16:creationId xmlns:a16="http://schemas.microsoft.com/office/drawing/2014/main" id="{8F3E806F-1691-9025-1D39-3D471A927735}"/>
              </a:ext>
            </a:extLst>
          </p:cNvPr>
          <p:cNvSpPr txBox="1"/>
          <p:nvPr/>
        </p:nvSpPr>
        <p:spPr>
          <a:xfrm>
            <a:off x="119337" y="1602538"/>
            <a:ext cx="6840760" cy="4391587"/>
          </a:xfrm>
          <a:prstGeom prst="rect">
            <a:avLst/>
          </a:prstGeom>
          <a:noFill/>
        </p:spPr>
        <p:txBody>
          <a:bodyPr wrap="square" rtlCol="0">
            <a:spAutoFit/>
          </a:bodyPr>
          <a:lstStyle/>
          <a:p>
            <a:pPr marL="457200" indent="-457200">
              <a:lnSpc>
                <a:spcPct val="200000"/>
              </a:lnSpc>
              <a:buAutoNum type="arabicPeriod"/>
            </a:pPr>
            <a:r>
              <a:rPr lang="zh-CN" altLang="en-US" sz="2400" dirty="0">
                <a:latin typeface="SimHei" panose="02010609060101010101" pitchFamily="49" charset="-122"/>
                <a:ea typeface="SimHei" panose="02010609060101010101" pitchFamily="49" charset="-122"/>
                <a:cs typeface="Arial" panose="020B0604020202020204" pitchFamily="34" charset="0"/>
              </a:rPr>
              <a:t>实现原始检索增强生成框架的</a:t>
            </a:r>
            <a:r>
              <a:rPr lang="zh-CN" altLang="en-US" sz="2400" dirty="0">
                <a:solidFill>
                  <a:srgbClr val="FF0000"/>
                </a:solidFill>
                <a:latin typeface="SimHei" panose="02010609060101010101" pitchFamily="49" charset="-122"/>
                <a:ea typeface="SimHei" panose="02010609060101010101" pitchFamily="49" charset="-122"/>
                <a:cs typeface="Arial" panose="020B0604020202020204" pitchFamily="34" charset="0"/>
              </a:rPr>
              <a:t>优化</a:t>
            </a:r>
            <a:r>
              <a:rPr lang="zh-CN" altLang="en-US" sz="2400" dirty="0">
                <a:latin typeface="SimHei" panose="02010609060101010101" pitchFamily="49" charset="-122"/>
                <a:ea typeface="SimHei" panose="02010609060101010101" pitchFamily="49" charset="-122"/>
                <a:cs typeface="Arial" panose="020B0604020202020204" pitchFamily="34" charset="0"/>
              </a:rPr>
              <a:t> </a:t>
            </a:r>
            <a:r>
              <a:rPr lang="en-US" altLang="zh-CN" sz="2400" dirty="0">
                <a:latin typeface="SimHei" panose="02010609060101010101" pitchFamily="49" charset="-122"/>
                <a:ea typeface="SimHei" panose="02010609060101010101" pitchFamily="49" charset="-122"/>
                <a:cs typeface="Arial" panose="020B0604020202020204" pitchFamily="34" charset="0"/>
              </a:rPr>
              <a:t>—— </a:t>
            </a:r>
            <a:r>
              <a:rPr lang="en" altLang="zh-CN" sz="2400" dirty="0">
                <a:latin typeface="SimHei" panose="02010609060101010101" pitchFamily="49" charset="-122"/>
                <a:ea typeface="SimHei" panose="02010609060101010101" pitchFamily="49" charset="-122"/>
                <a:cs typeface="Arial" panose="020B0604020202020204" pitchFamily="34" charset="0"/>
              </a:rPr>
              <a:t>Advanced RAG</a:t>
            </a:r>
          </a:p>
          <a:p>
            <a:pPr marL="457200" indent="-457200">
              <a:lnSpc>
                <a:spcPct val="200000"/>
              </a:lnSpc>
              <a:buAutoNum type="arabicPeriod"/>
            </a:pPr>
            <a:r>
              <a:rPr lang="zh-CN" altLang="en-US" sz="2400" dirty="0">
                <a:latin typeface="SimHei" panose="02010609060101010101" pitchFamily="49" charset="-122"/>
                <a:ea typeface="SimHei" panose="02010609060101010101" pitchFamily="49" charset="-122"/>
                <a:cs typeface="Arial" panose="020B0604020202020204" pitchFamily="34" charset="0"/>
              </a:rPr>
              <a:t>提出以</a:t>
            </a:r>
            <a:r>
              <a:rPr lang="zh-CN" altLang="en-US" sz="2400" b="1" dirty="0">
                <a:solidFill>
                  <a:srgbClr val="FF0000"/>
                </a:solidFill>
                <a:latin typeface="SimHei" panose="02010609060101010101" pitchFamily="49" charset="-122"/>
                <a:ea typeface="SimHei" panose="02010609060101010101" pitchFamily="49" charset="-122"/>
                <a:cs typeface="Arial" panose="020B0604020202020204" pitchFamily="34" charset="0"/>
              </a:rPr>
              <a:t>知识图谱子图</a:t>
            </a:r>
            <a:r>
              <a:rPr lang="zh-CN" altLang="en-US" sz="2400" dirty="0">
                <a:latin typeface="SimHei" panose="02010609060101010101" pitchFamily="49" charset="-122"/>
                <a:ea typeface="SimHei" panose="02010609060101010101" pitchFamily="49" charset="-122"/>
                <a:cs typeface="Arial" panose="020B0604020202020204" pitchFamily="34" charset="0"/>
              </a:rPr>
              <a:t>作为检索单位的检索方法 </a:t>
            </a:r>
            <a:r>
              <a:rPr lang="en-US" altLang="zh-CN" sz="2400" dirty="0">
                <a:latin typeface="SimHei" panose="02010609060101010101" pitchFamily="49" charset="-122"/>
                <a:ea typeface="SimHei" panose="02010609060101010101" pitchFamily="49" charset="-122"/>
                <a:cs typeface="Arial" panose="020B0604020202020204" pitchFamily="34" charset="0"/>
              </a:rPr>
              <a:t>—— </a:t>
            </a:r>
            <a:r>
              <a:rPr lang="en" altLang="zh-CN" sz="2400" dirty="0" err="1">
                <a:latin typeface="SimHei" panose="02010609060101010101" pitchFamily="49" charset="-122"/>
                <a:ea typeface="SimHei" panose="02010609060101010101" pitchFamily="49" charset="-122"/>
                <a:cs typeface="Arial" panose="020B0604020202020204" pitchFamily="34" charset="0"/>
              </a:rPr>
              <a:t>Faiss</a:t>
            </a:r>
            <a:r>
              <a:rPr lang="en" altLang="zh-CN" sz="2400" dirty="0">
                <a:latin typeface="SimHei" panose="02010609060101010101" pitchFamily="49" charset="-122"/>
                <a:ea typeface="SimHei" panose="02010609060101010101" pitchFamily="49" charset="-122"/>
                <a:cs typeface="Arial" panose="020B0604020202020204" pitchFamily="34" charset="0"/>
              </a:rPr>
              <a:t> on KG Subgraphs</a:t>
            </a:r>
          </a:p>
          <a:p>
            <a:pPr marL="457200" indent="-457200">
              <a:lnSpc>
                <a:spcPct val="200000"/>
              </a:lnSpc>
              <a:buAutoNum type="arabicPeriod"/>
            </a:pPr>
            <a:r>
              <a:rPr lang="zh-CN" altLang="en-US" sz="2400" dirty="0">
                <a:latin typeface="SimHei" panose="02010609060101010101" pitchFamily="49" charset="-122"/>
                <a:ea typeface="SimHei" panose="02010609060101010101" pitchFamily="49" charset="-122"/>
                <a:cs typeface="Arial" panose="020B0604020202020204" pitchFamily="34" charset="0"/>
              </a:rPr>
              <a:t>构建科学教育领域</a:t>
            </a:r>
            <a:r>
              <a:rPr lang="zh-CN" altLang="en-US" sz="2400" b="1" dirty="0">
                <a:solidFill>
                  <a:srgbClr val="FF0000"/>
                </a:solidFill>
                <a:latin typeface="SimHei" panose="02010609060101010101" pitchFamily="49" charset="-122"/>
                <a:ea typeface="SimHei" panose="02010609060101010101" pitchFamily="49" charset="-122"/>
                <a:cs typeface="Arial" panose="020B0604020202020204" pitchFamily="34" charset="0"/>
              </a:rPr>
              <a:t>新的知识图谱以及基准测试</a:t>
            </a:r>
            <a:r>
              <a:rPr lang="zh-CN" altLang="en-US" sz="2400" dirty="0">
                <a:latin typeface="SimHei" panose="02010609060101010101" pitchFamily="49" charset="-122"/>
                <a:ea typeface="SimHei" panose="02010609060101010101" pitchFamily="49" charset="-122"/>
                <a:cs typeface="Arial" panose="020B0604020202020204" pitchFamily="34" charset="0"/>
              </a:rPr>
              <a:t> </a:t>
            </a:r>
            <a:r>
              <a:rPr lang="en-US" altLang="zh-CN" sz="2400" dirty="0">
                <a:latin typeface="SimHei" panose="02010609060101010101" pitchFamily="49" charset="-122"/>
                <a:ea typeface="SimHei" panose="02010609060101010101" pitchFamily="49" charset="-122"/>
                <a:cs typeface="Arial" panose="020B0604020202020204" pitchFamily="34" charset="0"/>
              </a:rPr>
              <a:t>—— </a:t>
            </a:r>
            <a:r>
              <a:rPr lang="en" altLang="zh-CN" sz="2400" dirty="0" err="1">
                <a:latin typeface="SimHei" panose="02010609060101010101" pitchFamily="49" charset="-122"/>
                <a:ea typeface="SimHei" panose="02010609060101010101" pitchFamily="49" charset="-122"/>
                <a:cs typeface="Arial" panose="020B0604020202020204" pitchFamily="34" charset="0"/>
              </a:rPr>
              <a:t>TechEdu</a:t>
            </a:r>
            <a:r>
              <a:rPr lang="en" altLang="zh-CN" sz="2400" dirty="0">
                <a:latin typeface="SimHei" panose="02010609060101010101" pitchFamily="49" charset="-122"/>
                <a:ea typeface="SimHei" panose="02010609060101010101" pitchFamily="49" charset="-122"/>
                <a:cs typeface="Arial" panose="020B0604020202020204" pitchFamily="34" charset="0"/>
              </a:rPr>
              <a:t> KG &amp; Benchmark</a:t>
            </a:r>
          </a:p>
        </p:txBody>
      </p:sp>
      <p:sp>
        <p:nvSpPr>
          <p:cNvPr id="3" name="矩形 2">
            <a:extLst>
              <a:ext uri="{FF2B5EF4-FFF2-40B4-BE49-F238E27FC236}">
                <a16:creationId xmlns:a16="http://schemas.microsoft.com/office/drawing/2014/main" id="{40548270-A3D9-70D8-005A-CA2EE9A3B56A}"/>
              </a:ext>
            </a:extLst>
          </p:cNvPr>
          <p:cNvSpPr/>
          <p:nvPr/>
        </p:nvSpPr>
        <p:spPr>
          <a:xfrm>
            <a:off x="9192344"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pic>
        <p:nvPicPr>
          <p:cNvPr id="49" name="图片 48">
            <a:extLst>
              <a:ext uri="{FF2B5EF4-FFF2-40B4-BE49-F238E27FC236}">
                <a16:creationId xmlns:a16="http://schemas.microsoft.com/office/drawing/2014/main" id="{FFC38C5D-DE95-9D40-B227-673568BB1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437" y="1954635"/>
            <a:ext cx="5526987" cy="3729051"/>
          </a:xfrm>
          <a:prstGeom prst="rect">
            <a:avLst/>
          </a:prstGeom>
        </p:spPr>
      </p:pic>
      <p:sp>
        <p:nvSpPr>
          <p:cNvPr id="50" name="文本框 49">
            <a:extLst>
              <a:ext uri="{FF2B5EF4-FFF2-40B4-BE49-F238E27FC236}">
                <a16:creationId xmlns:a16="http://schemas.microsoft.com/office/drawing/2014/main" id="{3394428B-BE1A-1C45-8CB6-A00FEE7CA901}"/>
              </a:ext>
            </a:extLst>
          </p:cNvPr>
          <p:cNvSpPr txBox="1"/>
          <p:nvPr/>
        </p:nvSpPr>
        <p:spPr>
          <a:xfrm>
            <a:off x="8760296" y="5669629"/>
            <a:ext cx="2664296" cy="338554"/>
          </a:xfrm>
          <a:prstGeom prst="rect">
            <a:avLst/>
          </a:prstGeom>
          <a:noFill/>
        </p:spPr>
        <p:txBody>
          <a:bodyPr wrap="square" rtlCol="0">
            <a:spAutoFit/>
          </a:bodyPr>
          <a:lstStyle/>
          <a:p>
            <a:r>
              <a:rPr lang="en-US" altLang="zh-CN" sz="1600" dirty="0">
                <a:latin typeface="KaiTi" panose="02010609060101010101" pitchFamily="49" charset="-122"/>
                <a:ea typeface="KaiTi" panose="02010609060101010101" pitchFamily="49" charset="-122"/>
                <a:cs typeface="Arial" panose="020B0604020202020204" pitchFamily="34" charset="0"/>
              </a:rPr>
              <a:t>Advanced</a:t>
            </a:r>
            <a:r>
              <a:rPr lang="zh-CN" altLang="en-US" sz="1600" dirty="0">
                <a:latin typeface="KaiTi" panose="02010609060101010101" pitchFamily="49" charset="-122"/>
                <a:ea typeface="KaiTi" panose="02010609060101010101" pitchFamily="49" charset="-122"/>
                <a:cs typeface="Arial" panose="020B0604020202020204" pitchFamily="34" charset="0"/>
              </a:rPr>
              <a:t> </a:t>
            </a:r>
            <a:r>
              <a:rPr lang="en-US" altLang="zh-CN" sz="1600" dirty="0">
                <a:latin typeface="KaiTi" panose="02010609060101010101" pitchFamily="49" charset="-122"/>
                <a:ea typeface="KaiTi" panose="02010609060101010101" pitchFamily="49" charset="-122"/>
                <a:cs typeface="Arial" panose="020B0604020202020204" pitchFamily="34" charset="0"/>
              </a:rPr>
              <a:t>RAG</a:t>
            </a:r>
            <a:r>
              <a:rPr kumimoji="1" lang="zh-CN" altLang="en-US" sz="1600" dirty="0">
                <a:latin typeface="KaiTi" panose="02010609060101010101" pitchFamily="49" charset="-122"/>
                <a:ea typeface="KaiTi" panose="02010609060101010101" pitchFamily="49" charset="-122"/>
              </a:rPr>
              <a:t>框架</a:t>
            </a:r>
          </a:p>
        </p:txBody>
      </p:sp>
      <p:sp>
        <p:nvSpPr>
          <p:cNvPr id="9" name="文本框 8">
            <a:extLst>
              <a:ext uri="{FF2B5EF4-FFF2-40B4-BE49-F238E27FC236}">
                <a16:creationId xmlns:a16="http://schemas.microsoft.com/office/drawing/2014/main" id="{D2A7FDC1-665C-5C4B-B51E-82A4B4DF13DB}"/>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主要工作</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671191924"/>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 name="灯片编号占位符 2"/>
          <p:cNvSpPr>
            <a:spLocks noGrp="1"/>
          </p:cNvSpPr>
          <p:nvPr>
            <p:ph type="sldNum" sz="quarter" idx="12"/>
          </p:nvPr>
        </p:nvSpPr>
        <p:spPr>
          <a:xfrm>
            <a:off x="8750921" y="5858684"/>
            <a:ext cx="2743200" cy="365125"/>
          </a:xfrm>
        </p:spPr>
        <p:txBody>
          <a:bodyPr/>
          <a:lstStyle/>
          <a:p>
            <a:fld id="{E5CDC645-7EA7-47E1-A5EF-FC8A9186EF34}" type="slidenum">
              <a:rPr lang="zh-CN" altLang="en-US" smtClean="0"/>
              <a:t>7</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优化原始检索增强生成框架</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8D0EB615-B815-1144-A399-BB1B199FBD0E}"/>
              </a:ext>
            </a:extLst>
          </p:cNvPr>
          <p:cNvPicPr>
            <a:picLocks noChangeAspect="1"/>
          </p:cNvPicPr>
          <p:nvPr/>
        </p:nvPicPr>
        <p:blipFill>
          <a:blip r:embed="rId3"/>
          <a:stretch>
            <a:fillRect/>
          </a:stretch>
        </p:blipFill>
        <p:spPr>
          <a:xfrm>
            <a:off x="442977" y="1838860"/>
            <a:ext cx="4032448" cy="4020692"/>
          </a:xfrm>
          <a:prstGeom prst="rect">
            <a:avLst/>
          </a:prstGeom>
        </p:spPr>
      </p:pic>
      <p:cxnSp>
        <p:nvCxnSpPr>
          <p:cNvPr id="12" name="直线连接符 11">
            <a:extLst>
              <a:ext uri="{FF2B5EF4-FFF2-40B4-BE49-F238E27FC236}">
                <a16:creationId xmlns:a16="http://schemas.microsoft.com/office/drawing/2014/main" id="{07234DEF-A286-8D4C-94C4-057931C4853F}"/>
              </a:ext>
            </a:extLst>
          </p:cNvPr>
          <p:cNvCxnSpPr>
            <a:cxnSpLocks/>
          </p:cNvCxnSpPr>
          <p:nvPr/>
        </p:nvCxnSpPr>
        <p:spPr>
          <a:xfrm>
            <a:off x="5300220" y="2294561"/>
            <a:ext cx="0" cy="347267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C035F86-0EE3-0945-A506-5F33EC216094}"/>
              </a:ext>
            </a:extLst>
          </p:cNvPr>
          <p:cNvPicPr>
            <a:picLocks noChangeAspect="1"/>
          </p:cNvPicPr>
          <p:nvPr/>
        </p:nvPicPr>
        <p:blipFill>
          <a:blip r:embed="rId4"/>
          <a:stretch>
            <a:fillRect/>
          </a:stretch>
        </p:blipFill>
        <p:spPr>
          <a:xfrm>
            <a:off x="5712192" y="1718571"/>
            <a:ext cx="6187924" cy="4358864"/>
          </a:xfrm>
          <a:prstGeom prst="rect">
            <a:avLst/>
          </a:prstGeom>
        </p:spPr>
      </p:pic>
      <p:sp>
        <p:nvSpPr>
          <p:cNvPr id="14" name="文本框 13">
            <a:extLst>
              <a:ext uri="{FF2B5EF4-FFF2-40B4-BE49-F238E27FC236}">
                <a16:creationId xmlns:a16="http://schemas.microsoft.com/office/drawing/2014/main" id="{CB993A6F-86C4-E546-A0B6-F104188E61A5}"/>
              </a:ext>
            </a:extLst>
          </p:cNvPr>
          <p:cNvSpPr txBox="1"/>
          <p:nvPr/>
        </p:nvSpPr>
        <p:spPr>
          <a:xfrm>
            <a:off x="1817901" y="5941657"/>
            <a:ext cx="2664296" cy="338554"/>
          </a:xfrm>
          <a:prstGeom prst="rect">
            <a:avLst/>
          </a:prstGeom>
          <a:noFill/>
        </p:spPr>
        <p:txBody>
          <a:bodyPr wrap="square" rtlCol="0">
            <a:spAutoFit/>
          </a:bodyPr>
          <a:lstStyle/>
          <a:p>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Naïve</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RAG</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489A785C-2869-C341-9CB0-AC48A9AC0CD4}"/>
              </a:ext>
            </a:extLst>
          </p:cNvPr>
          <p:cNvSpPr txBox="1"/>
          <p:nvPr/>
        </p:nvSpPr>
        <p:spPr>
          <a:xfrm>
            <a:off x="8714794" y="5965119"/>
            <a:ext cx="2664296" cy="338554"/>
          </a:xfrm>
          <a:prstGeom prst="rect">
            <a:avLst/>
          </a:prstGeom>
          <a:noFill/>
        </p:spPr>
        <p:txBody>
          <a:bodyPr wrap="square" rtlCol="0">
            <a:spAutoFit/>
          </a:bodyPr>
          <a:lstStyle/>
          <a:p>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Advanced</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RAG</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87413725"/>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up)">
                                      <p:cBhvr>
                                        <p:cTn id="18" dur="500"/>
                                        <p:tgtEl>
                                          <p:spTgt spid="16"/>
                                        </p:tgtEl>
                                      </p:cBhvr>
                                    </p:animEffect>
                                  </p:childTnLst>
                                </p:cTn>
                              </p:par>
                              <p:par>
                                <p:cTn id="19" presetID="1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8</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优化原始检索增强生成框架</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6" name="文本框 5">
            <a:extLst>
              <a:ext uri="{FF2B5EF4-FFF2-40B4-BE49-F238E27FC236}">
                <a16:creationId xmlns:a16="http://schemas.microsoft.com/office/drawing/2014/main" id="{EF24763B-C444-0E45-A1F0-67E7E6ADC395}"/>
              </a:ext>
            </a:extLst>
          </p:cNvPr>
          <p:cNvSpPr txBox="1"/>
          <p:nvPr/>
        </p:nvSpPr>
        <p:spPr>
          <a:xfrm>
            <a:off x="659396" y="1389360"/>
            <a:ext cx="10873208" cy="1077218"/>
          </a:xfrm>
          <a:prstGeom prst="rect">
            <a:avLst/>
          </a:prstGeom>
          <a:noFill/>
        </p:spPr>
        <p:txBody>
          <a:bodyPr wrap="square" rtlCol="0">
            <a:spAutoFit/>
          </a:bodyPr>
          <a:lstStyle/>
          <a:p>
            <a:endParaRPr lang="en-US" altLang="zh-CN" sz="2000" dirty="0">
              <a:effectLst/>
              <a:latin typeface="SimHei" panose="02010609060101010101" pitchFamily="49" charset="-122"/>
              <a:ea typeface="SimHei" panose="02010609060101010101" pitchFamily="49" charset="-122"/>
              <a:cs typeface="Times New Roman" panose="02020603050405020304" pitchFamily="18" charset="0"/>
            </a:endParaRPr>
          </a:p>
          <a:p>
            <a:r>
              <a:rPr lang="zh-CN" altLang="en-US" sz="2400" dirty="0">
                <a:latin typeface="SimHei" panose="02010609060101010101" pitchFamily="49" charset="-122"/>
                <a:ea typeface="SimHei" panose="02010609060101010101" pitchFamily="49" charset="-122"/>
                <a:cs typeface="Times New Roman" panose="02020603050405020304" pitchFamily="18" charset="0"/>
              </a:rPr>
              <a:t>重写用户请求模块原因：</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a:p>
            <a:r>
              <a:rPr lang="zh-CN" altLang="zh-CN" sz="2000" dirty="0">
                <a:effectLst/>
                <a:latin typeface="SimHei" panose="02010609060101010101" pitchFamily="49" charset="-122"/>
                <a:ea typeface="SimHei" panose="02010609060101010101" pitchFamily="49" charset="-122"/>
                <a:cs typeface="Times New Roman" panose="02020603050405020304" pitchFamily="18" charset="0"/>
              </a:rPr>
              <a:t>提问是连续的，用户的当前提问并</a:t>
            </a:r>
            <a:r>
              <a:rPr lang="zh-CN" altLang="zh-CN" sz="2000" b="1" dirty="0">
                <a:solidFill>
                  <a:srgbClr val="FF0000"/>
                </a:solidFill>
                <a:effectLst/>
                <a:latin typeface="SimHei" panose="02010609060101010101" pitchFamily="49" charset="-122"/>
                <a:ea typeface="SimHei" panose="02010609060101010101" pitchFamily="49" charset="-122"/>
                <a:cs typeface="Times New Roman" panose="02020603050405020304" pitchFamily="18" charset="0"/>
              </a:rPr>
              <a:t>不一定完整</a:t>
            </a:r>
            <a:r>
              <a:rPr lang="zh-CN" altLang="zh-CN" sz="2000" dirty="0">
                <a:effectLst/>
                <a:latin typeface="SimHei" panose="02010609060101010101" pitchFamily="49" charset="-122"/>
                <a:ea typeface="SimHei" panose="02010609060101010101" pitchFamily="49" charset="-122"/>
                <a:cs typeface="Times New Roman" panose="02020603050405020304" pitchFamily="18" charset="0"/>
              </a:rPr>
              <a:t>，而是包含着</a:t>
            </a:r>
            <a:r>
              <a:rPr lang="zh-CN" altLang="zh-CN" sz="2000" b="1" dirty="0">
                <a:solidFill>
                  <a:srgbClr val="FF0000"/>
                </a:solidFill>
                <a:effectLst/>
                <a:latin typeface="SimHei" panose="02010609060101010101" pitchFamily="49" charset="-122"/>
                <a:ea typeface="SimHei" panose="02010609060101010101" pitchFamily="49" charset="-122"/>
                <a:cs typeface="Times New Roman" panose="02020603050405020304" pitchFamily="18" charset="0"/>
              </a:rPr>
              <a:t>潜在的上文寓意</a:t>
            </a:r>
            <a:r>
              <a:rPr lang="zh-CN" altLang="zh-CN" sz="2000" dirty="0">
                <a:effectLst/>
                <a:latin typeface="SimHei" panose="02010609060101010101" pitchFamily="49" charset="-122"/>
                <a:ea typeface="SimHei" panose="02010609060101010101" pitchFamily="49" charset="-122"/>
                <a:cs typeface="Times New Roman" panose="02020603050405020304" pitchFamily="18" charset="0"/>
              </a:rPr>
              <a:t>。</a:t>
            </a:r>
            <a:r>
              <a:rPr lang="zh-CN" altLang="zh-CN" sz="2000" dirty="0">
                <a:effectLst/>
                <a:latin typeface="SimHei" panose="02010609060101010101" pitchFamily="49" charset="-122"/>
                <a:ea typeface="SimHei" panose="02010609060101010101" pitchFamily="49" charset="-122"/>
              </a:rPr>
              <a:t> </a:t>
            </a:r>
            <a:r>
              <a:rPr lang="en-US" altLang="zh-CN" sz="2000" dirty="0">
                <a:latin typeface="SimHei" panose="02010609060101010101" pitchFamily="49" charset="-122"/>
                <a:ea typeface="SimHei" panose="02010609060101010101" pitchFamily="49" charset="-122"/>
              </a:rPr>
              <a:t>   </a:t>
            </a:r>
            <a:endParaRPr lang="en-US" altLang="zh-CN" sz="2000" dirty="0">
              <a:effectLst/>
              <a:latin typeface="SimHei" panose="02010609060101010101" pitchFamily="49" charset="-122"/>
              <a:ea typeface="SimHei" panose="02010609060101010101" pitchFamily="49" charset="-122"/>
            </a:endParaRPr>
          </a:p>
        </p:txBody>
      </p:sp>
      <p:sp>
        <p:nvSpPr>
          <p:cNvPr id="8" name="AutoShape 6" descr="Untitled">
            <a:extLst>
              <a:ext uri="{FF2B5EF4-FFF2-40B4-BE49-F238E27FC236}">
                <a16:creationId xmlns:a16="http://schemas.microsoft.com/office/drawing/2014/main" id="{8A97917C-4BAE-B74C-B43F-93CFECA4C05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1" name="表格 11">
            <a:extLst>
              <a:ext uri="{FF2B5EF4-FFF2-40B4-BE49-F238E27FC236}">
                <a16:creationId xmlns:a16="http://schemas.microsoft.com/office/drawing/2014/main" id="{AE065EC1-BDD2-4941-84BB-FA5E8D321B52}"/>
              </a:ext>
            </a:extLst>
          </p:cNvPr>
          <p:cNvGraphicFramePr>
            <a:graphicFrameLocks noGrp="1"/>
          </p:cNvGraphicFramePr>
          <p:nvPr>
            <p:extLst>
              <p:ext uri="{D42A27DB-BD31-4B8C-83A1-F6EECF244321}">
                <p14:modId xmlns:p14="http://schemas.microsoft.com/office/powerpoint/2010/main" val="2609380405"/>
              </p:ext>
            </p:extLst>
          </p:nvPr>
        </p:nvGraphicFramePr>
        <p:xfrm>
          <a:off x="2783632" y="4489549"/>
          <a:ext cx="6264696" cy="1296144"/>
        </p:xfrm>
        <a:graphic>
          <a:graphicData uri="http://schemas.openxmlformats.org/drawingml/2006/table">
            <a:tbl>
              <a:tblPr firstRow="1" bandRow="1">
                <a:tableStyleId>{22838BEF-8BB2-4498-84A7-C5851F593DF1}</a:tableStyleId>
              </a:tblPr>
              <a:tblGrid>
                <a:gridCol w="3635833">
                  <a:extLst>
                    <a:ext uri="{9D8B030D-6E8A-4147-A177-3AD203B41FA5}">
                      <a16:colId xmlns:a16="http://schemas.microsoft.com/office/drawing/2014/main" val="3942957533"/>
                    </a:ext>
                  </a:extLst>
                </a:gridCol>
                <a:gridCol w="2628863">
                  <a:extLst>
                    <a:ext uri="{9D8B030D-6E8A-4147-A177-3AD203B41FA5}">
                      <a16:colId xmlns:a16="http://schemas.microsoft.com/office/drawing/2014/main" val="2915139619"/>
                    </a:ext>
                  </a:extLst>
                </a:gridCol>
              </a:tblGrid>
              <a:tr h="402666">
                <a:tc>
                  <a:txBody>
                    <a:bodyPr/>
                    <a:lstStyle/>
                    <a:p>
                      <a:pPr algn="l">
                        <a:lnSpc>
                          <a:spcPts val="2000"/>
                        </a:lnSpc>
                      </a:pPr>
                      <a:r>
                        <a:rPr lang="zh-CN" sz="1800" b="1" kern="100" dirty="0">
                          <a:solidFill>
                            <a:schemeClr val="tx1"/>
                          </a:solidFill>
                          <a:effectLst/>
                        </a:rPr>
                        <a:t>输入</a:t>
                      </a:r>
                      <a:endParaRPr lang="zh-CN" sz="1600" dirty="0">
                        <a:solidFill>
                          <a:schemeClr val="tx1"/>
                        </a:solidFill>
                        <a:effectLst/>
                        <a:latin typeface="+mn-ea"/>
                        <a:ea typeface="+mn-ea"/>
                      </a:endParaRPr>
                    </a:p>
                  </a:txBody>
                  <a:tcPr marL="68580" marR="68580" marT="0" marB="0" anchor="ctr"/>
                </a:tc>
                <a:tc>
                  <a:txBody>
                    <a:bodyPr/>
                    <a:lstStyle/>
                    <a:p>
                      <a:pPr algn="l">
                        <a:lnSpc>
                          <a:spcPts val="2000"/>
                        </a:lnSpc>
                      </a:pPr>
                      <a:r>
                        <a:rPr lang="zh-CN" sz="1800" b="1" kern="100" dirty="0">
                          <a:solidFill>
                            <a:schemeClr val="tx1"/>
                          </a:solidFill>
                          <a:effectLst/>
                        </a:rPr>
                        <a:t>输出</a:t>
                      </a:r>
                      <a:endParaRPr lang="zh-CN" sz="1600" dirty="0">
                        <a:solidFill>
                          <a:schemeClr val="tx1"/>
                        </a:solidFill>
                        <a:effectLst/>
                        <a:latin typeface="+mn-ea"/>
                        <a:ea typeface="+mn-ea"/>
                      </a:endParaRPr>
                    </a:p>
                  </a:txBody>
                  <a:tcPr marL="68580" marR="68580" marT="0" marB="0" anchor="ctr"/>
                </a:tc>
                <a:extLst>
                  <a:ext uri="{0D108BD9-81ED-4DB2-BD59-A6C34878D82A}">
                    <a16:rowId xmlns:a16="http://schemas.microsoft.com/office/drawing/2014/main" val="712093225"/>
                  </a:ext>
                </a:extLst>
              </a:tr>
              <a:tr h="893478">
                <a:tc>
                  <a:txBody>
                    <a:bodyPr/>
                    <a:lstStyle/>
                    <a:p>
                      <a:pPr algn="l">
                        <a:lnSpc>
                          <a:spcPct val="150000"/>
                        </a:lnSpc>
                      </a:pPr>
                      <a:r>
                        <a:rPr lang="en-US" sz="1800" b="1" kern="100" dirty="0">
                          <a:solidFill>
                            <a:schemeClr val="tx1"/>
                          </a:solidFill>
                          <a:effectLst/>
                        </a:rPr>
                        <a:t>history</a:t>
                      </a:r>
                      <a:r>
                        <a:rPr lang="zh-CN" sz="1800" b="1" kern="100" dirty="0">
                          <a:solidFill>
                            <a:schemeClr val="tx1"/>
                          </a:solidFill>
                          <a:effectLst/>
                        </a:rPr>
                        <a:t>：</a:t>
                      </a:r>
                      <a:r>
                        <a:rPr lang="zh-CN" sz="1800" kern="100" dirty="0">
                          <a:solidFill>
                            <a:schemeClr val="tx1"/>
                          </a:solidFill>
                          <a:effectLst/>
                        </a:rPr>
                        <a:t>介绍一下光的折射</a:t>
                      </a:r>
                      <a:endParaRPr lang="zh-CN" sz="1600" dirty="0">
                        <a:solidFill>
                          <a:schemeClr val="tx1"/>
                        </a:solidFill>
                        <a:effectLst/>
                      </a:endParaRPr>
                    </a:p>
                    <a:p>
                      <a:pPr algn="l">
                        <a:lnSpc>
                          <a:spcPct val="150000"/>
                        </a:lnSpc>
                      </a:pPr>
                      <a:r>
                        <a:rPr lang="en-US" sz="1800" b="1" kern="100" dirty="0">
                          <a:solidFill>
                            <a:schemeClr val="tx1"/>
                          </a:solidFill>
                          <a:effectLst/>
                        </a:rPr>
                        <a:t>request</a:t>
                      </a:r>
                      <a:r>
                        <a:rPr lang="zh-CN" sz="1800" b="1" kern="100" dirty="0">
                          <a:solidFill>
                            <a:schemeClr val="tx1"/>
                          </a:solidFill>
                          <a:effectLst/>
                        </a:rPr>
                        <a:t>：</a:t>
                      </a:r>
                      <a:r>
                        <a:rPr lang="zh-CN" sz="1800" kern="100" dirty="0">
                          <a:solidFill>
                            <a:schemeClr val="tx1"/>
                          </a:solidFill>
                          <a:effectLst/>
                        </a:rPr>
                        <a:t>那光的反射呢？</a:t>
                      </a:r>
                      <a:endParaRPr lang="zh-CN" sz="1600" dirty="0">
                        <a:solidFill>
                          <a:schemeClr val="tx1"/>
                        </a:solidFill>
                        <a:effectLst/>
                        <a:latin typeface="+mn-ea"/>
                        <a:ea typeface="+mn-ea"/>
                      </a:endParaRPr>
                    </a:p>
                  </a:txBody>
                  <a:tcPr marL="68580" marR="68580" marT="0" marB="0" anchor="ctr"/>
                </a:tc>
                <a:tc>
                  <a:txBody>
                    <a:bodyPr/>
                    <a:lstStyle/>
                    <a:p>
                      <a:pPr algn="l">
                        <a:lnSpc>
                          <a:spcPct val="150000"/>
                        </a:lnSpc>
                      </a:pPr>
                      <a:r>
                        <a:rPr lang="zh-CN" sz="1800" kern="100" dirty="0">
                          <a:solidFill>
                            <a:schemeClr val="tx1"/>
                          </a:solidFill>
                          <a:effectLst/>
                        </a:rPr>
                        <a:t>介绍一下光的反射</a:t>
                      </a:r>
                      <a:endParaRPr lang="zh-CN" sz="1600" dirty="0">
                        <a:solidFill>
                          <a:schemeClr val="tx1"/>
                        </a:solidFill>
                        <a:effectLst/>
                        <a:latin typeface="+mn-ea"/>
                        <a:ea typeface="+mn-ea"/>
                      </a:endParaRPr>
                    </a:p>
                  </a:txBody>
                  <a:tcPr marL="68580" marR="68580" marT="0" marB="0" anchor="ctr"/>
                </a:tc>
                <a:extLst>
                  <a:ext uri="{0D108BD9-81ED-4DB2-BD59-A6C34878D82A}">
                    <a16:rowId xmlns:a16="http://schemas.microsoft.com/office/drawing/2014/main" val="3037451456"/>
                  </a:ext>
                </a:extLst>
              </a:tr>
            </a:tbl>
          </a:graphicData>
        </a:graphic>
      </p:graphicFrame>
      <p:sp>
        <p:nvSpPr>
          <p:cNvPr id="18" name="文本框 17">
            <a:extLst>
              <a:ext uri="{FF2B5EF4-FFF2-40B4-BE49-F238E27FC236}">
                <a16:creationId xmlns:a16="http://schemas.microsoft.com/office/drawing/2014/main" id="{5AC8BD54-5672-244E-AEB5-7485153D6F5E}"/>
              </a:ext>
            </a:extLst>
          </p:cNvPr>
          <p:cNvSpPr txBox="1"/>
          <p:nvPr/>
        </p:nvSpPr>
        <p:spPr>
          <a:xfrm>
            <a:off x="4888632" y="3976759"/>
            <a:ext cx="2664296" cy="369332"/>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1</a:t>
            </a:r>
            <a:r>
              <a:rPr lang="zh-CN" altLang="en-US" dirty="0">
                <a:latin typeface="KaiTi" panose="02010609060101010101" pitchFamily="49" charset="-122"/>
                <a:ea typeface="KaiTi" panose="02010609060101010101" pitchFamily="49" charset="-122"/>
              </a:rPr>
              <a:t> </a:t>
            </a:r>
            <a:r>
              <a:rPr lang="zh-CN" altLang="zh-CN" dirty="0">
                <a:latin typeface="KaiTi" panose="02010609060101010101" pitchFamily="49" charset="-122"/>
                <a:ea typeface="KaiTi" panose="02010609060101010101" pitchFamily="49" charset="-122"/>
              </a:rPr>
              <a:t>重写输入输出结果</a:t>
            </a:r>
          </a:p>
        </p:txBody>
      </p:sp>
      <p:sp>
        <p:nvSpPr>
          <p:cNvPr id="12" name="下箭头 11">
            <a:extLst>
              <a:ext uri="{FF2B5EF4-FFF2-40B4-BE49-F238E27FC236}">
                <a16:creationId xmlns:a16="http://schemas.microsoft.com/office/drawing/2014/main" id="{AAA7B68C-B11F-944E-9C4B-3581387C34A4}"/>
              </a:ext>
            </a:extLst>
          </p:cNvPr>
          <p:cNvSpPr/>
          <p:nvPr/>
        </p:nvSpPr>
        <p:spPr>
          <a:xfrm>
            <a:off x="5519936" y="2508294"/>
            <a:ext cx="1152128" cy="554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50D6563-14DB-D948-8E19-0810BD551D5C}"/>
              </a:ext>
            </a:extLst>
          </p:cNvPr>
          <p:cNvSpPr txBox="1"/>
          <p:nvPr/>
        </p:nvSpPr>
        <p:spPr>
          <a:xfrm>
            <a:off x="659396" y="2596820"/>
            <a:ext cx="10873208" cy="1015663"/>
          </a:xfrm>
          <a:prstGeom prst="rect">
            <a:avLst/>
          </a:prstGeom>
          <a:noFill/>
        </p:spPr>
        <p:txBody>
          <a:bodyPr wrap="square" rtlCol="0">
            <a:spAutoFit/>
          </a:bodyPr>
          <a:lstStyle/>
          <a:p>
            <a:endParaRPr lang="en-US" altLang="zh-CN" sz="2000" dirty="0">
              <a:effectLst/>
              <a:latin typeface="SimHei" panose="02010609060101010101" pitchFamily="49" charset="-122"/>
              <a:ea typeface="SimHei" panose="02010609060101010101" pitchFamily="49" charset="-122"/>
              <a:cs typeface="Times New Roman" panose="02020603050405020304" pitchFamily="18" charset="0"/>
            </a:endParaRPr>
          </a:p>
          <a:p>
            <a:endParaRPr lang="en-US" altLang="zh-CN" sz="2000" dirty="0">
              <a:effectLst/>
              <a:latin typeface="SimHei" panose="02010609060101010101" pitchFamily="49" charset="-122"/>
              <a:ea typeface="SimHei" panose="02010609060101010101" pitchFamily="49" charset="-122"/>
              <a:cs typeface="Times New Roman" panose="02020603050405020304" pitchFamily="18" charset="0"/>
            </a:endParaRPr>
          </a:p>
          <a:p>
            <a:r>
              <a:rPr lang="zh-CN" altLang="en-US" sz="2000" dirty="0">
                <a:effectLst/>
                <a:latin typeface="SimHei" panose="02010609060101010101" pitchFamily="49" charset="-122"/>
                <a:ea typeface="SimHei" panose="02010609060101010101" pitchFamily="49" charset="-122"/>
                <a:cs typeface="Times New Roman" panose="02020603050405020304" pitchFamily="18" charset="0"/>
              </a:rPr>
              <a:t>构造了合理的</a:t>
            </a:r>
            <a:r>
              <a:rPr lang="en-US" altLang="zh-CN" sz="2000" dirty="0">
                <a:effectLst/>
                <a:latin typeface="SimHei" panose="02010609060101010101" pitchFamily="49" charset="-122"/>
                <a:ea typeface="SimHei" panose="02010609060101010101" pitchFamily="49" charset="-122"/>
                <a:cs typeface="Times New Roman" panose="02020603050405020304" pitchFamily="18" charset="0"/>
              </a:rPr>
              <a:t>prompt</a:t>
            </a:r>
            <a:r>
              <a:rPr lang="zh-CN" altLang="en-US" sz="2000" dirty="0">
                <a:effectLst/>
                <a:latin typeface="SimHei" panose="02010609060101010101" pitchFamily="49" charset="-122"/>
                <a:ea typeface="SimHei" panose="02010609060101010101" pitchFamily="49" charset="-122"/>
                <a:cs typeface="Times New Roman" panose="02020603050405020304" pitchFamily="18" charset="0"/>
              </a:rPr>
              <a:t>，将历史提问与当前提问共同输入进大模型中，得到重写后的用户请求。</a:t>
            </a:r>
            <a:r>
              <a:rPr lang="en-US" altLang="zh-CN" sz="2000" dirty="0">
                <a:latin typeface="SimHei" panose="02010609060101010101" pitchFamily="49" charset="-122"/>
                <a:ea typeface="SimHei" panose="02010609060101010101" pitchFamily="49" charset="-122"/>
              </a:rPr>
              <a:t>   </a:t>
            </a:r>
            <a:endParaRPr lang="en-US" altLang="zh-CN" sz="2000" dirty="0">
              <a:effectLst/>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439676053"/>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研究内容</a:t>
            </a:r>
          </a:p>
        </p:txBody>
      </p:sp>
      <p:sp>
        <p:nvSpPr>
          <p:cNvPr id="3" name="灯片编号占位符 2"/>
          <p:cNvSpPr>
            <a:spLocks noGrp="1"/>
          </p:cNvSpPr>
          <p:nvPr>
            <p:ph type="sldNum" sz="quarter" idx="12"/>
          </p:nvPr>
        </p:nvSpPr>
        <p:spPr>
          <a:xfrm>
            <a:off x="12242739" y="1847167"/>
            <a:ext cx="2743200" cy="365125"/>
          </a:xfrm>
        </p:spPr>
        <p:txBody>
          <a:bodyPr/>
          <a:lstStyle/>
          <a:p>
            <a:fld id="{E5CDC645-7EA7-47E1-A5EF-FC8A9186EF34}" type="slidenum">
              <a:rPr lang="zh-CN" altLang="en-US" smtClean="0"/>
              <a:t>9</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优化原始检索增强生成框架</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9" name="文本框 8">
            <a:extLst>
              <a:ext uri="{FF2B5EF4-FFF2-40B4-BE49-F238E27FC236}">
                <a16:creationId xmlns:a16="http://schemas.microsoft.com/office/drawing/2014/main" id="{4DF7980F-2297-9A44-9865-D97D4853607A}"/>
              </a:ext>
            </a:extLst>
          </p:cNvPr>
          <p:cNvSpPr txBox="1"/>
          <p:nvPr/>
        </p:nvSpPr>
        <p:spPr>
          <a:xfrm>
            <a:off x="659396" y="1672788"/>
            <a:ext cx="10873208" cy="1384995"/>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cs typeface="Arial" panose="020B0604020202020204" pitchFamily="34" charset="0"/>
              </a:rPr>
              <a:t>内容提取</a:t>
            </a:r>
            <a:r>
              <a:rPr lang="zh-CN" altLang="en-US" sz="2400" dirty="0">
                <a:latin typeface="SimHei" panose="02010609060101010101" pitchFamily="49" charset="-122"/>
                <a:ea typeface="SimHei" panose="02010609060101010101" pitchFamily="49" charset="-122"/>
                <a:cs typeface="Times New Roman" panose="02020603050405020304" pitchFamily="18" charset="0"/>
              </a:rPr>
              <a:t>模块原因：</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a:p>
            <a:pPr marL="285750" indent="-285750">
              <a:buFont typeface="Wingdings" pitchFamily="2" charset="2"/>
              <a:buChar char="l"/>
            </a:pPr>
            <a:r>
              <a:rPr lang="zh-CN" altLang="zh-CN" sz="2000" dirty="0">
                <a:latin typeface="SimHei" panose="02010609060101010101" pitchFamily="49" charset="-122"/>
                <a:ea typeface="SimHei" panose="02010609060101010101" pitchFamily="49" charset="-122"/>
                <a:cs typeface="Times New Roman" panose="02020603050405020304" pitchFamily="18" charset="0"/>
              </a:rPr>
              <a:t>检索结果可能包含与用户查询</a:t>
            </a:r>
            <a:r>
              <a:rPr lang="zh-CN"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无关</a:t>
            </a:r>
            <a:r>
              <a:rPr lang="zh-CN" altLang="zh-CN" sz="2000" dirty="0">
                <a:latin typeface="SimHei" panose="02010609060101010101" pitchFamily="49" charset="-122"/>
                <a:ea typeface="SimHei" panose="02010609060101010101" pitchFamily="49" charset="-122"/>
                <a:cs typeface="Times New Roman" panose="02020603050405020304" pitchFamily="18" charset="0"/>
              </a:rPr>
              <a:t>的内容，</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对</a:t>
            </a:r>
            <a:r>
              <a:rPr lang="zh-CN" altLang="zh-CN" sz="2000" dirty="0">
                <a:latin typeface="SimHei" panose="02010609060101010101" pitchFamily="49" charset="-122"/>
                <a:ea typeface="SimHei" panose="02010609060101010101" pitchFamily="49" charset="-122"/>
                <a:cs typeface="Times New Roman" panose="02020603050405020304" pitchFamily="18" charset="0"/>
              </a:rPr>
              <a:t>大模型造成干扰</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marL="285750" indent="-285750">
              <a:buFont typeface="Wingdings" pitchFamily="2" charset="2"/>
              <a:buChar char="l"/>
            </a:pPr>
            <a:r>
              <a:rPr lang="zh-CN" altLang="zh-CN" sz="2000" dirty="0">
                <a:latin typeface="SimHei" panose="02010609060101010101" pitchFamily="49" charset="-122"/>
                <a:ea typeface="SimHei" panose="02010609060101010101" pitchFamily="49" charset="-122"/>
                <a:cs typeface="Times New Roman" panose="02020603050405020304" pitchFamily="18" charset="0"/>
              </a:rPr>
              <a:t>大模型的</a:t>
            </a:r>
            <a:r>
              <a:rPr lang="zh-CN"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输入长度限制</a:t>
            </a:r>
            <a:endParaRPr lang="en-US"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endParaRPr>
          </a:p>
          <a:p>
            <a:pPr marL="285750" indent="-285750">
              <a:buFont typeface="Wingdings" pitchFamily="2" charset="2"/>
              <a:buChar char="l"/>
            </a:pPr>
            <a:r>
              <a:rPr lang="zh-CN" altLang="en-US" sz="2000" dirty="0">
                <a:latin typeface="SimHei" panose="02010609060101010101" pitchFamily="49" charset="-122"/>
                <a:ea typeface="SimHei" panose="02010609060101010101" pitchFamily="49" charset="-122"/>
                <a:cs typeface="Times New Roman" panose="02020603050405020304" pitchFamily="18" charset="0"/>
              </a:rPr>
              <a:t>直接</a:t>
            </a:r>
            <a:r>
              <a:rPr lang="zh-CN" altLang="zh-CN" sz="2000" dirty="0">
                <a:latin typeface="SimHei" panose="02010609060101010101" pitchFamily="49" charset="-122"/>
                <a:ea typeface="SimHei" panose="02010609060101010101" pitchFamily="49" charset="-122"/>
                <a:cs typeface="Times New Roman" panose="02020603050405020304" pitchFamily="18" charset="0"/>
              </a:rPr>
              <a:t>截断文档可能会</a:t>
            </a:r>
            <a:r>
              <a:rPr lang="zh-CN"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丢失</a:t>
            </a:r>
            <a:r>
              <a:rPr lang="zh-CN" altLang="zh-CN" sz="2000" dirty="0">
                <a:latin typeface="SimHei" panose="02010609060101010101" pitchFamily="49" charset="-122"/>
                <a:ea typeface="SimHei" panose="02010609060101010101" pitchFamily="49" charset="-122"/>
                <a:cs typeface="Times New Roman" panose="02020603050405020304" pitchFamily="18" charset="0"/>
              </a:rPr>
              <a:t>信息</a:t>
            </a:r>
          </a:p>
        </p:txBody>
      </p:sp>
      <p:sp>
        <p:nvSpPr>
          <p:cNvPr id="12" name="文本框 11">
            <a:extLst>
              <a:ext uri="{FF2B5EF4-FFF2-40B4-BE49-F238E27FC236}">
                <a16:creationId xmlns:a16="http://schemas.microsoft.com/office/drawing/2014/main" id="{77BEB528-1BD9-8B46-8D17-9F84FC72926F}"/>
              </a:ext>
            </a:extLst>
          </p:cNvPr>
          <p:cNvSpPr txBox="1"/>
          <p:nvPr/>
        </p:nvSpPr>
        <p:spPr>
          <a:xfrm>
            <a:off x="4007768" y="3487023"/>
            <a:ext cx="10873208" cy="461665"/>
          </a:xfrm>
          <a:prstGeom prst="rect">
            <a:avLst/>
          </a:prstGeom>
          <a:noFill/>
        </p:spPr>
        <p:txBody>
          <a:bodyPr wrap="square" rtlCol="0">
            <a:spAutoFit/>
          </a:bodyPr>
          <a:lstStyle/>
          <a:p>
            <a:r>
              <a:rPr lang="zh-CN" altLang="zh-CN" sz="2400" b="1" dirty="0">
                <a:effectLst/>
                <a:latin typeface="SimHei" panose="02010609060101010101" pitchFamily="49" charset="-122"/>
                <a:ea typeface="SimHei" panose="02010609060101010101" pitchFamily="49" charset="-122"/>
                <a:cs typeface="Times New Roman" panose="02020603050405020304" pitchFamily="18" charset="0"/>
              </a:rPr>
              <a:t>构造</a:t>
            </a:r>
            <a:r>
              <a:rPr lang="zh-CN" altLang="en-US" sz="2400" b="1" dirty="0">
                <a:effectLst/>
                <a:latin typeface="SimHei" panose="02010609060101010101" pitchFamily="49" charset="-122"/>
                <a:ea typeface="SimHei" panose="02010609060101010101" pitchFamily="49" charset="-122"/>
                <a:cs typeface="Times New Roman" panose="02020603050405020304" pitchFamily="18" charset="0"/>
              </a:rPr>
              <a:t>滑动</a:t>
            </a:r>
            <a:r>
              <a:rPr lang="zh-CN" altLang="zh-CN" sz="2400" b="1" dirty="0">
                <a:effectLst/>
                <a:latin typeface="SimHei" panose="02010609060101010101" pitchFamily="49" charset="-122"/>
                <a:ea typeface="SimHei" panose="02010609060101010101" pitchFamily="49" charset="-122"/>
                <a:cs typeface="Times New Roman" panose="02020603050405020304" pitchFamily="18" charset="0"/>
              </a:rPr>
              <a:t>窗口</a:t>
            </a:r>
            <a:r>
              <a:rPr lang="zh-CN" altLang="en-US" sz="2400" b="1" dirty="0">
                <a:effectLst/>
                <a:latin typeface="SimHei" panose="02010609060101010101" pitchFamily="49" charset="-122"/>
                <a:ea typeface="SimHei" panose="02010609060101010101" pitchFamily="49" charset="-122"/>
                <a:cs typeface="Times New Roman" panose="02020603050405020304" pitchFamily="18" charset="0"/>
              </a:rPr>
              <a:t>检索内容</a:t>
            </a:r>
            <a:r>
              <a:rPr lang="zh-CN" altLang="zh-CN" sz="2400" b="1" dirty="0">
                <a:effectLst/>
                <a:latin typeface="SimHei" panose="02010609060101010101" pitchFamily="49" charset="-122"/>
                <a:ea typeface="SimHei" panose="02010609060101010101" pitchFamily="49" charset="-122"/>
                <a:cs typeface="Times New Roman" panose="02020603050405020304" pitchFamily="18" charset="0"/>
              </a:rPr>
              <a:t>提取器</a:t>
            </a:r>
            <a:endParaRPr lang="zh-CN" altLang="zh-CN" sz="2400" dirty="0">
              <a:effectLst/>
              <a:latin typeface="SimHei" panose="02010609060101010101" pitchFamily="49" charset="-122"/>
              <a:ea typeface="SimHei" panose="02010609060101010101" pitchFamily="49" charset="-122"/>
            </a:endParaRPr>
          </a:p>
        </p:txBody>
      </p:sp>
      <p:sp>
        <p:nvSpPr>
          <p:cNvPr id="5" name="下箭头 4">
            <a:extLst>
              <a:ext uri="{FF2B5EF4-FFF2-40B4-BE49-F238E27FC236}">
                <a16:creationId xmlns:a16="http://schemas.microsoft.com/office/drawing/2014/main" id="{D1C27FD4-3E98-4C4F-920B-B6BBE13D8499}"/>
              </a:ext>
            </a:extLst>
          </p:cNvPr>
          <p:cNvSpPr/>
          <p:nvPr/>
        </p:nvSpPr>
        <p:spPr>
          <a:xfrm>
            <a:off x="5363265" y="2992941"/>
            <a:ext cx="1152128" cy="554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7" name="表格 6">
            <a:extLst>
              <a:ext uri="{FF2B5EF4-FFF2-40B4-BE49-F238E27FC236}">
                <a16:creationId xmlns:a16="http://schemas.microsoft.com/office/drawing/2014/main" id="{F585E73E-1998-AD47-A16E-30BA2BB14550}"/>
              </a:ext>
            </a:extLst>
          </p:cNvPr>
          <p:cNvGraphicFramePr>
            <a:graphicFrameLocks noGrp="1"/>
          </p:cNvGraphicFramePr>
          <p:nvPr>
            <p:extLst>
              <p:ext uri="{D42A27DB-BD31-4B8C-83A1-F6EECF244321}">
                <p14:modId xmlns:p14="http://schemas.microsoft.com/office/powerpoint/2010/main" val="3032697881"/>
              </p:ext>
            </p:extLst>
          </p:nvPr>
        </p:nvGraphicFramePr>
        <p:xfrm>
          <a:off x="1307468" y="5339802"/>
          <a:ext cx="9577064" cy="1282509"/>
        </p:xfrm>
        <a:graphic>
          <a:graphicData uri="http://schemas.openxmlformats.org/drawingml/2006/table">
            <a:tbl>
              <a:tblPr firstRow="1" firstCol="1" bandRow="1">
                <a:tableStyleId>{69CF1AB2-1976-4502-BF36-3FF5EA218861}</a:tableStyleId>
              </a:tblPr>
              <a:tblGrid>
                <a:gridCol w="3888432">
                  <a:extLst>
                    <a:ext uri="{9D8B030D-6E8A-4147-A177-3AD203B41FA5}">
                      <a16:colId xmlns:a16="http://schemas.microsoft.com/office/drawing/2014/main" val="1940061630"/>
                    </a:ext>
                  </a:extLst>
                </a:gridCol>
                <a:gridCol w="5688632">
                  <a:extLst>
                    <a:ext uri="{9D8B030D-6E8A-4147-A177-3AD203B41FA5}">
                      <a16:colId xmlns:a16="http://schemas.microsoft.com/office/drawing/2014/main" val="243980050"/>
                    </a:ext>
                  </a:extLst>
                </a:gridCol>
              </a:tblGrid>
              <a:tr h="156997">
                <a:tc>
                  <a:txBody>
                    <a:bodyPr/>
                    <a:lstStyle/>
                    <a:p>
                      <a:pPr algn="l">
                        <a:lnSpc>
                          <a:spcPts val="2000"/>
                        </a:lnSpc>
                      </a:pPr>
                      <a:r>
                        <a:rPr lang="zh-CN" sz="1400" b="1" kern="100" dirty="0">
                          <a:effectLst/>
                          <a:latin typeface="+mn-ea"/>
                          <a:ea typeface="+mn-ea"/>
                        </a:rPr>
                        <a:t>输入</a:t>
                      </a:r>
                      <a:endParaRPr lang="zh-CN" sz="1400" b="1" dirty="0">
                        <a:effectLst/>
                        <a:latin typeface="+mn-ea"/>
                        <a:ea typeface="+mn-ea"/>
                      </a:endParaRPr>
                    </a:p>
                  </a:txBody>
                  <a:tcPr marL="68580" marR="68580" marT="0" marB="0" anchor="ctr"/>
                </a:tc>
                <a:tc>
                  <a:txBody>
                    <a:bodyPr/>
                    <a:lstStyle/>
                    <a:p>
                      <a:pPr algn="l">
                        <a:lnSpc>
                          <a:spcPts val="2000"/>
                        </a:lnSpc>
                      </a:pPr>
                      <a:r>
                        <a:rPr lang="zh-CN" sz="1400" b="1" kern="100" dirty="0">
                          <a:effectLst/>
                          <a:latin typeface="+mn-ea"/>
                          <a:ea typeface="+mn-ea"/>
                        </a:rPr>
                        <a:t>输出</a:t>
                      </a:r>
                      <a:endParaRPr lang="zh-CN" sz="1400" b="1" dirty="0">
                        <a:effectLst/>
                        <a:latin typeface="+mn-ea"/>
                        <a:ea typeface="+mn-ea"/>
                      </a:endParaRPr>
                    </a:p>
                  </a:txBody>
                  <a:tcPr marL="68580" marR="68580" marT="0" marB="0" anchor="ctr"/>
                </a:tc>
                <a:extLst>
                  <a:ext uri="{0D108BD9-81ED-4DB2-BD59-A6C34878D82A}">
                    <a16:rowId xmlns:a16="http://schemas.microsoft.com/office/drawing/2014/main" val="3793145923"/>
                  </a:ext>
                </a:extLst>
              </a:tr>
              <a:tr h="406006">
                <a:tc>
                  <a:txBody>
                    <a:bodyPr/>
                    <a:lstStyle/>
                    <a:p>
                      <a:pPr algn="l">
                        <a:lnSpc>
                          <a:spcPct val="150000"/>
                        </a:lnSpc>
                      </a:pPr>
                      <a:r>
                        <a:rPr lang="en-US" sz="1400" b="1" kern="100" dirty="0">
                          <a:effectLst/>
                          <a:latin typeface="+mn-ea"/>
                          <a:ea typeface="+mn-ea"/>
                        </a:rPr>
                        <a:t>request</a:t>
                      </a:r>
                      <a:r>
                        <a:rPr lang="zh-CN" sz="1400" b="1" kern="100" dirty="0">
                          <a:effectLst/>
                          <a:latin typeface="+mn-ea"/>
                          <a:ea typeface="+mn-ea"/>
                        </a:rPr>
                        <a:t>：</a:t>
                      </a:r>
                      <a:r>
                        <a:rPr lang="zh-CN" sz="1400" b="0" kern="100" dirty="0">
                          <a:effectLst/>
                          <a:latin typeface="+mn-ea"/>
                          <a:ea typeface="+mn-ea"/>
                        </a:rPr>
                        <a:t>介绍一下反丁烯二酸</a:t>
                      </a:r>
                      <a:endParaRPr lang="zh-CN" sz="1400" b="0" dirty="0">
                        <a:effectLst/>
                        <a:latin typeface="+mn-ea"/>
                        <a:ea typeface="+mn-ea"/>
                      </a:endParaRPr>
                    </a:p>
                  </a:txBody>
                  <a:tcPr marL="68580" marR="68580" marT="0" marB="0" anchor="ctr"/>
                </a:tc>
                <a:tc>
                  <a:txBody>
                    <a:bodyPr/>
                    <a:lstStyle/>
                    <a:p>
                      <a:pPr algn="l">
                        <a:lnSpc>
                          <a:spcPct val="150000"/>
                        </a:lnSpc>
                      </a:pPr>
                      <a:r>
                        <a:rPr lang="en-US" sz="1400" b="0" kern="100" dirty="0">
                          <a:effectLst/>
                          <a:latin typeface="+mn-ea"/>
                          <a:ea typeface="+mn-ea"/>
                        </a:rPr>
                        <a:t>['</a:t>
                      </a:r>
                      <a:r>
                        <a:rPr lang="zh-CN" sz="1400" b="0" kern="100" dirty="0">
                          <a:effectLst/>
                          <a:latin typeface="+mn-ea"/>
                          <a:ea typeface="+mn-ea"/>
                        </a:rPr>
                        <a:t>反丁烯二酸 中文名 反丁烯二酸</a:t>
                      </a:r>
                      <a:r>
                        <a:rPr lang="en-US" sz="1400" b="0" kern="100" dirty="0">
                          <a:effectLst/>
                          <a:latin typeface="+mn-ea"/>
                          <a:ea typeface="+mn-ea"/>
                        </a:rPr>
                        <a:t>', '</a:t>
                      </a:r>
                      <a:r>
                        <a:rPr lang="zh-CN" sz="1400" b="0" kern="100" dirty="0">
                          <a:effectLst/>
                          <a:latin typeface="+mn-ea"/>
                          <a:ea typeface="+mn-ea"/>
                        </a:rPr>
                        <a:t>反丁烯二酸 外文名</a:t>
                      </a:r>
                      <a:r>
                        <a:rPr lang="en-US" sz="1400" b="0" kern="100" dirty="0">
                          <a:effectLst/>
                          <a:latin typeface="+mn-ea"/>
                          <a:ea typeface="+mn-ea"/>
                        </a:rPr>
                        <a:t> Fumaric acid', '</a:t>
                      </a:r>
                      <a:r>
                        <a:rPr lang="zh-CN" sz="1400" b="0" kern="100" dirty="0">
                          <a:effectLst/>
                          <a:latin typeface="+mn-ea"/>
                          <a:ea typeface="+mn-ea"/>
                        </a:rPr>
                        <a:t>反丁烯二酸 分子式</a:t>
                      </a:r>
                      <a:r>
                        <a:rPr lang="en-US" sz="1400" b="0" kern="100" dirty="0">
                          <a:effectLst/>
                          <a:latin typeface="+mn-ea"/>
                          <a:ea typeface="+mn-ea"/>
                        </a:rPr>
                        <a:t> C4H4O4', '</a:t>
                      </a:r>
                      <a:r>
                        <a:rPr lang="zh-CN" sz="1400" b="0" kern="100" dirty="0">
                          <a:effectLst/>
                          <a:latin typeface="+mn-ea"/>
                          <a:ea typeface="+mn-ea"/>
                        </a:rPr>
                        <a:t>反丁烯二酸 分子量</a:t>
                      </a:r>
                      <a:r>
                        <a:rPr lang="en-US" sz="1400" b="0" kern="100" dirty="0">
                          <a:effectLst/>
                          <a:latin typeface="+mn-ea"/>
                          <a:ea typeface="+mn-ea"/>
                        </a:rPr>
                        <a:t> 116.07']</a:t>
                      </a:r>
                      <a:endParaRPr lang="zh-CN" sz="1400" b="0" dirty="0">
                        <a:effectLst/>
                        <a:latin typeface="+mn-ea"/>
                        <a:ea typeface="+mn-ea"/>
                      </a:endParaRPr>
                    </a:p>
                  </a:txBody>
                  <a:tcPr marL="68580" marR="68580" marT="0" marB="0" anchor="ctr"/>
                </a:tc>
                <a:extLst>
                  <a:ext uri="{0D108BD9-81ED-4DB2-BD59-A6C34878D82A}">
                    <a16:rowId xmlns:a16="http://schemas.microsoft.com/office/drawing/2014/main" val="3894967961"/>
                  </a:ext>
                </a:extLst>
              </a:tr>
              <a:tr h="438467">
                <a:tc>
                  <a:txBody>
                    <a:bodyPr/>
                    <a:lstStyle/>
                    <a:p>
                      <a:pPr algn="l">
                        <a:lnSpc>
                          <a:spcPct val="150000"/>
                        </a:lnSpc>
                      </a:pPr>
                      <a:r>
                        <a:rPr lang="en-US" sz="1400" b="1" kern="100" dirty="0">
                          <a:effectLst/>
                          <a:latin typeface="+mn-ea"/>
                          <a:ea typeface="+mn-ea"/>
                        </a:rPr>
                        <a:t>request</a:t>
                      </a:r>
                      <a:r>
                        <a:rPr lang="zh-CN" sz="1400" b="1" kern="100" dirty="0">
                          <a:effectLst/>
                          <a:latin typeface="+mn-ea"/>
                          <a:ea typeface="+mn-ea"/>
                        </a:rPr>
                        <a:t>：</a:t>
                      </a:r>
                      <a:r>
                        <a:rPr lang="zh-CN" sz="1400" b="0" kern="100" dirty="0">
                          <a:effectLst/>
                          <a:latin typeface="+mn-ea"/>
                          <a:ea typeface="+mn-ea"/>
                        </a:rPr>
                        <a:t>介绍一下乙烯</a:t>
                      </a:r>
                      <a:endParaRPr lang="zh-CN" sz="1400" b="0" dirty="0">
                        <a:effectLst/>
                        <a:latin typeface="+mn-ea"/>
                        <a:ea typeface="+mn-ea"/>
                      </a:endParaRPr>
                    </a:p>
                  </a:txBody>
                  <a:tcPr marL="68580" marR="68580" marT="0" marB="0" anchor="ctr"/>
                </a:tc>
                <a:tc>
                  <a:txBody>
                    <a:bodyPr/>
                    <a:lstStyle/>
                    <a:p>
                      <a:pPr algn="l">
                        <a:lnSpc>
                          <a:spcPct val="150000"/>
                        </a:lnSpc>
                      </a:pPr>
                      <a:r>
                        <a:rPr lang="en-US" sz="1400" b="0" kern="100" dirty="0">
                          <a:effectLst/>
                          <a:latin typeface="+mn-ea"/>
                          <a:ea typeface="+mn-ea"/>
                        </a:rPr>
                        <a:t>No</a:t>
                      </a:r>
                      <a:endParaRPr lang="zh-CN" sz="1400" b="0" dirty="0">
                        <a:effectLst/>
                        <a:latin typeface="+mn-ea"/>
                        <a:ea typeface="+mn-ea"/>
                      </a:endParaRPr>
                    </a:p>
                  </a:txBody>
                  <a:tcPr marL="68580" marR="68580" marT="0" marB="0" anchor="ctr"/>
                </a:tc>
                <a:extLst>
                  <a:ext uri="{0D108BD9-81ED-4DB2-BD59-A6C34878D82A}">
                    <a16:rowId xmlns:a16="http://schemas.microsoft.com/office/drawing/2014/main" val="4010487205"/>
                  </a:ext>
                </a:extLst>
              </a:tr>
            </a:tbl>
          </a:graphicData>
        </a:graphic>
      </p:graphicFrame>
      <p:sp>
        <p:nvSpPr>
          <p:cNvPr id="18" name="文本框 17">
            <a:extLst>
              <a:ext uri="{FF2B5EF4-FFF2-40B4-BE49-F238E27FC236}">
                <a16:creationId xmlns:a16="http://schemas.microsoft.com/office/drawing/2014/main" id="{30F7D085-AC76-AB4B-A5DC-1FAE5A70FB7C}"/>
              </a:ext>
            </a:extLst>
          </p:cNvPr>
          <p:cNvSpPr txBox="1"/>
          <p:nvPr/>
        </p:nvSpPr>
        <p:spPr>
          <a:xfrm>
            <a:off x="4479921" y="4906280"/>
            <a:ext cx="4070945" cy="646331"/>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2</a:t>
            </a:r>
            <a:r>
              <a:rPr lang="zh-CN" altLang="en-US" dirty="0">
                <a:latin typeface="KaiTi" panose="02010609060101010101" pitchFamily="49" charset="-122"/>
                <a:ea typeface="KaiTi" panose="02010609060101010101" pitchFamily="49" charset="-122"/>
              </a:rPr>
              <a:t> 背景内容提取的输入输出结果</a:t>
            </a:r>
          </a:p>
          <a:p>
            <a:endParaRPr lang="zh-CN" altLang="zh-CN" dirty="0">
              <a:latin typeface="KaiTi" panose="02010609060101010101" pitchFamily="49" charset="-122"/>
              <a:ea typeface="KaiTi" panose="02010609060101010101" pitchFamily="49" charset="-122"/>
            </a:endParaRPr>
          </a:p>
        </p:txBody>
      </p:sp>
      <p:sp>
        <p:nvSpPr>
          <p:cNvPr id="14" name="文本框 13">
            <a:extLst>
              <a:ext uri="{FF2B5EF4-FFF2-40B4-BE49-F238E27FC236}">
                <a16:creationId xmlns:a16="http://schemas.microsoft.com/office/drawing/2014/main" id="{5F848DBD-9EA4-3A42-83B2-4B76A76ED021}"/>
              </a:ext>
            </a:extLst>
          </p:cNvPr>
          <p:cNvSpPr txBox="1"/>
          <p:nvPr/>
        </p:nvSpPr>
        <p:spPr>
          <a:xfrm>
            <a:off x="659396" y="3965819"/>
            <a:ext cx="10873208" cy="923330"/>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cs typeface="Times New Roman" panose="02020603050405020304" pitchFamily="18" charset="0"/>
              </a:rPr>
              <a:t>检索结果：</a:t>
            </a:r>
            <a:endParaRPr lang="en-US" altLang="zh-CN" dirty="0">
              <a:latin typeface="SimHei" panose="02010609060101010101" pitchFamily="49" charset="-122"/>
              <a:ea typeface="SimHei" panose="02010609060101010101" pitchFamily="49" charset="-122"/>
              <a:cs typeface="Times New Roman" panose="02020603050405020304" pitchFamily="18" charset="0"/>
            </a:endParaRPr>
          </a:p>
          <a:p>
            <a:r>
              <a:rPr lang="en-US" altLang="zh-CN" dirty="0">
                <a:latin typeface="SimHei" panose="02010609060101010101" pitchFamily="49" charset="-122"/>
                <a:ea typeface="SimHei" panose="02010609060101010101" pitchFamily="49" charset="-122"/>
                <a:cs typeface="Times New Roman" panose="02020603050405020304" pitchFamily="18" charset="0"/>
              </a:rPr>
              <a:t>['</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中文名 反丁烯二酸</a:t>
            </a:r>
            <a:r>
              <a:rPr lang="en-US" altLang="zh-CN" dirty="0">
                <a:latin typeface="SimHei" panose="02010609060101010101" pitchFamily="49" charset="-122"/>
                <a:ea typeface="SimHei" panose="02010609060101010101" pitchFamily="49" charset="-122"/>
                <a:cs typeface="Times New Roman" panose="02020603050405020304" pitchFamily="18" charset="0"/>
              </a:rPr>
              <a:t>', '</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外文名 </a:t>
            </a:r>
            <a:r>
              <a:rPr lang="en" altLang="zh-CN" dirty="0">
                <a:latin typeface="SimHei" panose="02010609060101010101" pitchFamily="49" charset="-122"/>
                <a:ea typeface="SimHei" panose="02010609060101010101" pitchFamily="49" charset="-122"/>
                <a:cs typeface="Times New Roman" panose="02020603050405020304" pitchFamily="18" charset="0"/>
              </a:rPr>
              <a:t>Fumaric acid', '</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分子式 </a:t>
            </a:r>
            <a:r>
              <a:rPr lang="en" altLang="zh-CN" dirty="0">
                <a:latin typeface="SimHei" panose="02010609060101010101" pitchFamily="49" charset="-122"/>
                <a:ea typeface="SimHei" panose="02010609060101010101" pitchFamily="49" charset="-122"/>
                <a:cs typeface="Times New Roman" panose="02020603050405020304" pitchFamily="18" charset="0"/>
              </a:rPr>
              <a:t>C4H4O4', '</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分子量 </a:t>
            </a:r>
            <a:r>
              <a:rPr lang="en-US" altLang="zh-CN" dirty="0">
                <a:latin typeface="SimHei" panose="02010609060101010101" pitchFamily="49" charset="-122"/>
                <a:ea typeface="SimHei" panose="02010609060101010101" pitchFamily="49" charset="-122"/>
                <a:cs typeface="Times New Roman" panose="02020603050405020304" pitchFamily="18" charset="0"/>
              </a:rPr>
              <a:t>116.07']</a:t>
            </a:r>
          </a:p>
        </p:txBody>
      </p:sp>
    </p:spTree>
    <p:extLst>
      <p:ext uri="{BB962C8B-B14F-4D97-AF65-F5344CB8AC3E}">
        <p14:creationId xmlns:p14="http://schemas.microsoft.com/office/powerpoint/2010/main" val="2160343413"/>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5" grpId="0" animBg="1"/>
      <p:bldP spid="18"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ViY2JkMjU3NGYzZTEwMzZmMGFkZWViYmNkYWU3NDIifQ=="/>
  <p:tag name="KSO_WPP_MARK_KEY" val="044036d3-1c6e-407d-8242-16f2030e9f2d"/>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14308</TotalTime>
  <Words>3983</Words>
  <Application>Microsoft Macintosh PowerPoint</Application>
  <PresentationFormat>宽屏</PresentationFormat>
  <Paragraphs>210</Paragraphs>
  <Slides>22</Slides>
  <Notes>22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等线</vt:lpstr>
      <vt:lpstr>SimHei</vt:lpstr>
      <vt:lpstr>KaiTi</vt:lpstr>
      <vt:lpstr>Arial</vt:lpstr>
      <vt:lpstr>Calibri</vt:lpstr>
      <vt:lpstr>Calibri Light</vt:lpstr>
      <vt:lpstr>Times New Roman</vt:lpstr>
      <vt:lpstr>Wingdings</vt:lpstr>
      <vt:lpstr>Office 主题​​</vt:lpstr>
      <vt:lpstr>融合知识图谱的科学教育大模型推理方法研究与实现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基于外部知识与监督对比学习的事件因果关系识别研究</dc:title>
  <dc:creator>Lenovo</dc:creator>
  <cp:lastModifiedBy>Microsoft Office User</cp:lastModifiedBy>
  <cp:revision>153</cp:revision>
  <dcterms:created xsi:type="dcterms:W3CDTF">2023-03-28T13:12:00Z</dcterms:created>
  <dcterms:modified xsi:type="dcterms:W3CDTF">2024-05-10T10:26:06Z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BDDB78BE027B4CDCA7BDEECED44DCE08_12</vt:lpwstr>
  </property>
</Properties>
</file>